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charts/chart28.xml" ContentType="application/vnd.openxmlformats-officedocument.drawingml.char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charts/chart24.xml" ContentType="application/vnd.openxmlformats-officedocument.drawingml.char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charts/chart7.xml" ContentType="application/vnd.openxmlformats-officedocument.drawingml.chart+xml"/>
  <Override PartName="/ppt/charts/chart20.xml" ContentType="application/vnd.openxmlformats-officedocument.drawingml.chart+xml"/>
  <Override PartName="/ppt/charts/chart3.xml" ContentType="application/vnd.openxmlformats-officedocument.drawingml.chart+xml"/>
  <Override PartName="/ppt/charts/chart5.xml" ContentType="application/vnd.openxmlformats-officedocument.drawingml.chart+xml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rawings/drawing3.xml" ContentType="application/vnd.openxmlformats-officedocument.drawingml.chartshapes+xml"/>
  <Override PartName="/ppt/charts/chart29.xml" ContentType="application/vnd.openxmlformats-officedocument.drawingml.char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charts/chart18.xml" ContentType="application/vnd.openxmlformats-officedocument.drawingml.chart+xml"/>
  <Override PartName="/ppt/charts/chart27.xml" ContentType="application/vnd.openxmlformats-officedocument.drawingml.char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charts/chart16.xml" ContentType="application/vnd.openxmlformats-officedocument.drawingml.chart+xml"/>
  <Override PartName="/ppt/charts/chart25.xml" ContentType="application/vnd.openxmlformats-officedocument.drawingml.char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4.xml" ContentType="application/vnd.openxmlformats-officedocument.drawingml.chart+xml"/>
  <Override PartName="/ppt/charts/chart23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charts/chart21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charts/chart19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charts/chart26.xml" ContentType="application/vnd.openxmlformats-officedocument.drawingml.char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charts/chart15.xml" ContentType="application/vnd.openxmlformats-officedocument.drawingml.char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22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notesMasterIdLst>
    <p:notesMasterId r:id="rId61"/>
  </p:notesMasterIdLst>
  <p:handoutMasterIdLst>
    <p:handoutMasterId r:id="rId62"/>
  </p:handoutMasterIdLst>
  <p:sldIdLst>
    <p:sldId id="385" r:id="rId2"/>
    <p:sldId id="258" r:id="rId3"/>
    <p:sldId id="259" r:id="rId4"/>
    <p:sldId id="415" r:id="rId5"/>
    <p:sldId id="418" r:id="rId6"/>
    <p:sldId id="260" r:id="rId7"/>
    <p:sldId id="399" r:id="rId8"/>
    <p:sldId id="398" r:id="rId9"/>
    <p:sldId id="416" r:id="rId10"/>
    <p:sldId id="430" r:id="rId11"/>
    <p:sldId id="417" r:id="rId12"/>
    <p:sldId id="360" r:id="rId13"/>
    <p:sldId id="308" r:id="rId14"/>
    <p:sldId id="302" r:id="rId15"/>
    <p:sldId id="401" r:id="rId16"/>
    <p:sldId id="335" r:id="rId17"/>
    <p:sldId id="336" r:id="rId18"/>
    <p:sldId id="433" r:id="rId19"/>
    <p:sldId id="388" r:id="rId20"/>
    <p:sldId id="395" r:id="rId21"/>
    <p:sldId id="397" r:id="rId22"/>
    <p:sldId id="434" r:id="rId23"/>
    <p:sldId id="435" r:id="rId24"/>
    <p:sldId id="436" r:id="rId25"/>
    <p:sldId id="338" r:id="rId26"/>
    <p:sldId id="396" r:id="rId27"/>
    <p:sldId id="429" r:id="rId28"/>
    <p:sldId id="411" r:id="rId29"/>
    <p:sldId id="421" r:id="rId30"/>
    <p:sldId id="371" r:id="rId31"/>
    <p:sldId id="372" r:id="rId32"/>
    <p:sldId id="310" r:id="rId33"/>
    <p:sldId id="432" r:id="rId34"/>
    <p:sldId id="342" r:id="rId35"/>
    <p:sldId id="343" r:id="rId36"/>
    <p:sldId id="426" r:id="rId37"/>
    <p:sldId id="322" r:id="rId38"/>
    <p:sldId id="345" r:id="rId39"/>
    <p:sldId id="282" r:id="rId40"/>
    <p:sldId id="346" r:id="rId41"/>
    <p:sldId id="405" r:id="rId42"/>
    <p:sldId id="406" r:id="rId43"/>
    <p:sldId id="349" r:id="rId44"/>
    <p:sldId id="407" r:id="rId45"/>
    <p:sldId id="408" r:id="rId46"/>
    <p:sldId id="350" r:id="rId47"/>
    <p:sldId id="410" r:id="rId48"/>
    <p:sldId id="378" r:id="rId49"/>
    <p:sldId id="379" r:id="rId50"/>
    <p:sldId id="403" r:id="rId51"/>
    <p:sldId id="404" r:id="rId52"/>
    <p:sldId id="324" r:id="rId53"/>
    <p:sldId id="354" r:id="rId54"/>
    <p:sldId id="384" r:id="rId55"/>
    <p:sldId id="355" r:id="rId56"/>
    <p:sldId id="402" r:id="rId57"/>
    <p:sldId id="327" r:id="rId58"/>
    <p:sldId id="367" r:id="rId59"/>
    <p:sldId id="297" r:id="rId60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CD3B2"/>
    <a:srgbClr val="AD7ACC"/>
    <a:srgbClr val="D6BCE6"/>
    <a:srgbClr val="B688D2"/>
    <a:srgbClr val="AD79CD"/>
    <a:srgbClr val="D066D0"/>
    <a:srgbClr val="C3E2A6"/>
    <a:srgbClr val="99CD69"/>
    <a:srgbClr val="CBF1DC"/>
    <a:srgbClr val="96E2B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56" autoAdjust="0"/>
    <p:restoredTop sz="98951" autoAdjust="0"/>
  </p:normalViewPr>
  <p:slideViewPr>
    <p:cSldViewPr>
      <p:cViewPr>
        <p:scale>
          <a:sx n="90" d="100"/>
          <a:sy n="90" d="100"/>
        </p:scale>
        <p:origin x="-1350" y="36"/>
      </p:cViewPr>
      <p:guideLst>
        <p:guide orient="horz" pos="2160"/>
        <p:guide pos="288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upr3\&#1072;&#1088;&#1093;&#1080;&#1074;\&#1044;&#1054;&#1061;&#1054;&#1044;&#1067;%202020&#1075;\&#1041;&#1102;&#1076;&#1078;&#1077;&#1090;%20&#1076;&#1083;&#1103;%20&#1075;&#1088;&#1072;&#1078;&#1076;&#1072;&#1085;\&#1050;&#1085;&#1080;&#1075;&#1072;1%20&#1082;%202020%20&#1075;&#1086;&#1076;&#1091;.xls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3\&#1055;&#1088;&#1077;&#1079;&#1077;&#1085;&#1090;&#1072;&#1094;&#1080;&#1080;\&#1055;&#1088;&#1077;&#1079;&#1077;&#1085;&#1090;&#1072;&#1094;&#1080;&#1103;%20&#1087;&#1086;%20&#1087;&#1088;&#1086;&#1077;&#1082;&#1090;&#1091;%20&#1088;&#1077;&#1096;&#1077;&#1085;&#1080;&#1103;%20&#1085;&#1072;%202022%20&#1075;&#1086;&#1076;\&#1086;&#1089;&#1085;&#1086;&#1074;&#1085;%20&#1043;&#1056;&#1040;&#1060;&#1048;&#1050;&#1048;%202023%20&#1075;&#1086;&#1076;.xlsx.xls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3\&#1055;&#1088;&#1077;&#1079;&#1077;&#1085;&#1090;&#1072;&#1094;&#1080;&#1080;\&#1055;&#1088;&#1077;&#1079;&#1077;&#1085;&#1090;&#1072;&#1094;&#1080;&#1103;%20&#1087;&#1086;%20&#1087;&#1088;&#1086;&#1077;&#1082;&#1090;&#1091;%20&#1088;&#1077;&#1096;&#1077;&#1085;&#1080;&#1103;%20&#1085;&#1072;%202022%20&#1075;&#1086;&#1076;\&#1086;&#1089;&#1085;&#1086;&#1074;&#1085;%20&#1043;&#1056;&#1040;&#1060;&#1048;&#1050;&#1048;%202023%20&#1075;&#1086;&#1076;.xlsx.xls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3\&#1055;&#1088;&#1077;&#1079;&#1077;&#1085;&#1090;&#1072;&#1094;&#1080;&#1080;\&#1055;&#1088;&#1077;&#1079;&#1077;&#1085;&#1090;&#1072;&#1094;&#1080;&#1103;%20&#1087;&#1086;%20&#1087;&#1088;&#1086;&#1077;&#1082;&#1090;&#1091;%20&#1088;&#1077;&#1096;&#1077;&#1085;&#1080;&#1103;%20&#1085;&#1072;%202022%20&#1075;&#1086;&#1076;\&#1086;&#1089;&#1085;&#1086;&#1074;&#1085;%20&#1043;&#1056;&#1040;&#1060;&#1048;&#1050;&#1048;%202023%20&#1075;&#1086;&#1076;.xlsx.xls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3\&#1055;&#1088;&#1077;&#1079;&#1077;&#1085;&#1090;&#1072;&#1094;&#1080;&#1080;\&#1055;&#1088;&#1077;&#1079;&#1077;&#1085;&#1090;&#1072;&#1094;&#1080;&#1103;%20&#1087;&#1086;%20&#1087;&#1088;&#1086;&#1077;&#1082;&#1090;&#1091;%20&#1088;&#1077;&#1096;&#1077;&#1085;&#1080;&#1103;%20&#1085;&#1072;%202022%20&#1075;&#1086;&#1076;\&#1086;&#1089;&#1085;&#1086;&#1074;&#1085;%20&#1043;&#1056;&#1040;&#1060;&#1048;&#1050;&#1048;%202023%20&#1075;&#1086;&#1076;.xlsx.xls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3\&#1055;&#1088;&#1077;&#1079;&#1077;&#1085;&#1090;&#1072;&#1094;&#1080;&#1080;\&#1055;&#1088;&#1077;&#1079;&#1077;&#1085;&#1090;&#1072;&#1094;&#1080;&#1103;%20&#1087;&#1086;%20&#1087;&#1088;&#1086;&#1077;&#1082;&#1090;&#1091;%20&#1088;&#1077;&#1096;&#1077;&#1085;&#1080;&#1103;%20&#1085;&#1072;%202022%20&#1075;&#1086;&#1076;\&#1086;&#1089;&#1085;&#1086;&#1074;&#1085;%20&#1043;&#1056;&#1040;&#1060;&#1048;&#1050;&#1048;%202023%20&#1075;&#1086;&#1076;.xlsx.xls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3\&#1055;&#1088;&#1077;&#1079;&#1077;&#1085;&#1090;&#1072;&#1094;&#1080;&#1080;\&#1055;&#1088;&#1077;&#1079;&#1077;&#1085;&#1090;&#1072;&#1094;&#1080;&#1103;%20&#1087;&#1086;%20&#1087;&#1088;&#1086;&#1077;&#1082;&#1090;&#1091;%20&#1088;&#1077;&#1096;&#1077;&#1085;&#1080;&#1103;%20&#1085;&#1072;%202022%20&#1075;&#1086;&#1076;\&#1086;&#1089;&#1085;&#1086;&#1074;&#1085;%20&#1043;&#1056;&#1040;&#1060;&#1048;&#1050;&#1048;%202023%20&#1075;&#1086;&#1076;.xlsx.xls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3\&#1055;&#1088;&#1077;&#1079;&#1077;&#1085;&#1090;&#1072;&#1094;&#1080;&#1080;\&#1055;&#1088;&#1077;&#1079;&#1077;&#1085;&#1090;&#1072;&#1094;&#1080;&#1103;%20&#1087;&#1086;%20&#1087;&#1088;&#1086;&#1077;&#1082;&#1090;&#1091;%20&#1088;&#1077;&#1096;&#1077;&#1085;&#1080;&#1103;%20&#1085;&#1072;%202022%20&#1075;&#1086;&#1076;\&#1086;&#1089;&#1085;&#1086;&#1074;&#1085;%20&#1043;&#1056;&#1040;&#1060;&#1048;&#1050;&#1048;%202023%20&#1075;&#1086;&#1076;.xlsx.xls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3\&#1055;&#1088;&#1077;&#1079;&#1077;&#1085;&#1090;&#1072;&#1094;&#1080;&#1080;\&#1055;&#1088;&#1077;&#1079;&#1077;&#1085;&#1090;&#1072;&#1094;&#1080;&#1103;%20&#1087;&#1086;%20&#1087;&#1088;&#1086;&#1077;&#1082;&#1090;&#1091;%20&#1088;&#1077;&#1096;&#1077;&#1085;&#1080;&#1103;%20&#1085;&#1072;%202022%20&#1075;&#1086;&#1076;\&#1086;&#1089;&#1085;&#1086;&#1074;&#1085;%20&#1043;&#1056;&#1040;&#1060;&#1048;&#1050;&#1048;%202023%20&#1075;&#1086;&#1076;.xlsx.xls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3\&#1055;&#1088;&#1077;&#1079;&#1077;&#1085;&#1090;&#1072;&#1094;&#1080;&#1080;\&#1055;&#1088;&#1077;&#1079;&#1077;&#1085;&#1090;&#1072;&#1094;&#1080;&#1103;%20&#1087;&#1086;%20&#1087;&#1088;&#1086;&#1077;&#1082;&#1090;&#1091;%20&#1088;&#1077;&#1096;&#1077;&#1085;&#1080;&#1103;%20&#1085;&#1072;%202022%20&#1075;&#1086;&#1076;\&#1086;&#1089;&#1085;&#1086;&#1074;&#1085;%20&#1043;&#1056;&#1040;&#1060;&#1048;&#1050;&#1048;%202023%20&#1075;&#1086;&#1076;.xlsx.xls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55;&#1088;&#1077;&#1079;&#1077;&#1085;&#1090;&#1072;&#1094;&#1080;&#1103;%20&#1087;&#1086;%20&#1087;&#1088;&#1086;&#1077;&#1082;&#1090;&#1091;%20&#1088;&#1077;&#1096;&#1077;&#1085;&#1080;&#1103;%20&#1085;&#1072;%202022%20&#1075;&#1086;&#1076;\&#1085;&#1072;&#1094;&#1080;&#1086;&#1085;&#1072;&#1083;&#1100;&#1085;&#1099;&#1077;%20&#1087;&#1088;&#1086;&#1077;&#1082;&#1090;&#1099;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3\&#1055;&#1088;&#1077;&#1079;&#1077;&#1085;&#1090;&#1072;&#1094;&#1080;&#1080;\&#1055;&#1088;&#1077;&#1079;&#1077;&#1085;&#1090;&#1072;&#1094;&#1080;&#1103;%20&#1087;&#1086;%20&#1087;&#1088;&#1086;&#1077;&#1082;&#1090;&#1091;%20&#1088;&#1077;&#1096;&#1077;&#1085;&#1080;&#1103;%20&#1085;&#1072;%202022%20&#1075;&#1086;&#1076;\&#1085;&#1072;&#1094;&#1080;&#1086;&#1085;&#1072;&#1083;&#1100;&#1085;&#1099;&#1077;%20&#1087;&#1088;&#1086;&#1077;&#1082;&#1090;&#1099;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3\&#1055;&#1088;&#1077;&#1079;&#1077;&#1085;&#1090;&#1072;&#1094;&#1080;&#1080;\&#1055;&#1088;&#1077;&#1079;&#1077;&#1085;&#1090;&#1072;&#1094;&#1080;&#1103;%20&#1087;&#1086;%20&#1087;&#1088;&#1086;&#1077;&#1082;&#1090;&#1091;%20&#1088;&#1077;&#1096;&#1077;&#1085;&#1080;&#1103;%20&#1085;&#1072;%202022%20&#1075;&#1086;&#1076;\&#1085;&#1072;&#1094;&#1080;&#1086;&#1085;&#1072;&#1083;&#1100;&#1085;&#1099;&#1077;%20&#1087;&#1088;&#1086;&#1077;&#1082;&#1090;&#1099;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3\&#1055;&#1088;&#1077;&#1079;&#1077;&#1085;&#1090;&#1072;&#1094;&#1080;&#1080;\&#1055;&#1088;&#1077;&#1079;&#1077;&#1085;&#1090;&#1072;&#1094;&#1080;&#1103;%20&#1087;&#1086;%20&#1087;&#1088;&#1086;&#1077;&#1082;&#1090;&#1091;%20&#1088;&#1077;&#1096;&#1077;&#1085;&#1080;&#1103;%20&#1085;&#1072;%202022%20&#1075;&#1086;&#1076;\&#1085;&#1072;&#1094;&#1080;&#1086;&#1085;&#1072;&#1083;&#1100;&#1085;&#1099;&#1077;%20&#1087;&#1088;&#1086;&#1077;&#1082;&#1090;&#1099;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3\&#1055;&#1088;&#1077;&#1079;&#1077;&#1085;&#1090;&#1072;&#1094;&#1080;&#1080;\&#1055;&#1088;&#1077;&#1079;&#1077;&#1085;&#1090;&#1072;&#1094;&#1080;&#1103;%20&#1087;&#1086;%20&#1087;&#1088;&#1086;&#1077;&#1082;&#1090;&#1091;%20&#1088;&#1077;&#1096;&#1077;&#1085;&#1080;&#1103;%20&#1085;&#1072;%202023%20&#1075;&#1086;&#1076;\&#1086;&#1089;&#1085;&#1086;&#1074;&#1085;%20&#1043;&#1056;&#1040;&#1060;&#1048;&#1050;&#1048;%202023%20&#1075;&#1086;&#1076;.xlsx.xls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3\&#1055;&#1088;&#1077;&#1079;&#1077;&#1085;&#1090;&#1072;&#1094;&#1080;&#1080;\&#1055;&#1088;&#1077;&#1079;&#1077;&#1085;&#1090;&#1072;&#1094;&#1080;&#1103;%20&#1087;&#1086;%20&#1087;&#1088;&#1086;&#1077;&#1082;&#1090;&#1091;%20&#1088;&#1077;&#1096;&#1077;&#1085;&#1080;&#1103;%20&#1085;&#1072;%202023%20&#1075;&#1086;&#1076;\&#1086;&#1089;&#1085;&#1086;&#1074;&#1085;%20&#1043;&#1056;&#1040;&#1060;&#1048;&#1050;&#1048;%202023%20&#1075;&#1086;&#1076;.xlsx.xls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3\&#1055;&#1088;&#1077;&#1079;&#1077;&#1085;&#1090;&#1072;&#1094;&#1080;&#1080;\&#1055;&#1088;&#1077;&#1079;&#1077;&#1085;&#1090;&#1072;&#1094;&#1080;&#1103;%20&#1087;&#1086;%20&#1087;&#1088;&#1086;&#1077;&#1082;&#1090;&#1091;%20&#1088;&#1077;&#1096;&#1077;&#1085;&#1080;&#1103;%20&#1085;&#1072;%202023%20&#1075;&#1086;&#1076;\&#1086;&#1089;&#1085;&#1086;&#1074;&#1085;%20&#1043;&#1056;&#1040;&#1060;&#1048;&#1050;&#1048;%202023%20&#1075;&#1086;&#1076;.xlsx.xls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file:///\\Zuikov\d\&#1044;&#1054;&#1050;&#1059;&#1052;&#1045;&#1053;&#1058;&#1067;\2021\&#1055;&#1088;&#1077;&#1079;&#1077;&#1085;&#1090;&#1072;&#1094;&#1080;&#1103;%20&#1087;&#1086;%20&#1087;&#1088;&#1086;&#1077;&#1082;&#1090;&#1091;%20&#1088;&#1077;&#1096;&#1077;&#1085;&#1080;&#1103;%20&#1085;&#1072;%202020%20&#1075;&#1086;&#1076;\&#1086;&#1089;&#1085;&#1086;&#1074;&#1085;%20&#1084;&#1091;&#1085;%20&#1087;&#1088;&#1086;&#1075;&#1088;%202020%20&#1075;&#1086;&#1076;.xlsx.xls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3\&#1055;&#1088;&#1077;&#1079;&#1077;&#1085;&#1090;&#1072;&#1094;&#1080;&#1080;\&#1055;&#1088;&#1077;&#1079;&#1077;&#1085;&#1090;&#1072;&#1094;&#1080;&#1103;%20&#1087;&#1086;%20&#1087;&#1088;&#1086;&#1077;&#1082;&#1090;&#1091;%20&#1088;&#1077;&#1096;&#1077;&#1085;&#1080;&#1103;%20&#1085;&#1072;%202023%20&#1075;&#1086;&#1076;\&#1086;&#1089;&#1085;&#1086;&#1074;&#1085;%20&#1043;&#1056;&#1040;&#1060;&#1048;&#1050;&#1048;%202023%20&#1075;&#1086;&#1076;.xlsx.xls" TargetMode="External"/></Relationships>
</file>

<file path=ppt/charts/_rels/chart2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.xls" TargetMode="External"/></Relationships>
</file>

<file path=ppt/charts/_rels/chart2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D:\&#1044;&#1054;&#1050;&#1059;&#1052;&#1045;&#1053;&#1058;&#1067;\2019\&#1055;&#1088;&#1077;&#1079;&#1077;&#1085;&#1090;&#1072;&#1094;&#1080;&#1103;%202019\&#1086;&#1089;&#1085;&#1086;&#1074;&#1085;%20&#1084;&#1091;&#1085;%20&#1087;&#1088;&#1086;&#1075;&#1088;.xlsx.xls" TargetMode="External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2022\&#1055;&#1056;&#1045;&#1047;&#1045;&#1053;&#1058;&#1040;&#1062;&#1048;&#1048;\&#1055;&#1088;&#1077;&#1079;&#1077;&#1085;&#1090;&#1072;&#1094;&#1080;&#1103;%20&#1087;&#1086;%20&#1087;&#1088;&#1086;&#1077;&#1082;&#1090;&#1091;%20&#1088;&#1077;&#1096;&#1077;&#1085;&#1080;&#1103;%20&#1085;&#1072;%202022%20&#1075;&#1086;&#1076;\&#1044;&#1080;&#1072;&#1075;&#1088;&#1072;&#1084;&#1084;&#1072;%20&#1082;&#1091;&#1083;&#1100;&#1090;&#1091;&#1088;&#1072;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plotArea>
      <c:layout>
        <c:manualLayout>
          <c:layoutTarget val="inner"/>
          <c:xMode val="edge"/>
          <c:yMode val="edge"/>
          <c:x val="0.15299605704821331"/>
          <c:y val="3.8186052268787705E-2"/>
          <c:w val="0.6800466851355218"/>
          <c:h val="0.9299922375072226"/>
        </c:manualLayout>
      </c:layout>
      <c:pieChart>
        <c:varyColors val="1"/>
        <c:ser>
          <c:idx val="0"/>
          <c:order val="0"/>
          <c:dPt>
            <c:idx val="0"/>
            <c:explosion val="1"/>
          </c:dPt>
          <c:cat>
            <c:strRef>
              <c:f>Лист11!$A$3:$A$5</c:f>
              <c:strCache>
                <c:ptCount val="3"/>
                <c:pt idx="0">
                  <c:v>налоговые</c:v>
                </c:pt>
                <c:pt idx="1">
                  <c:v>неналоговые</c:v>
                </c:pt>
                <c:pt idx="2">
                  <c:v>безвозмездные</c:v>
                </c:pt>
              </c:strCache>
            </c:strRef>
          </c:cat>
          <c:val>
            <c:numRef>
              <c:f>Лист11!$B$3:$B$5</c:f>
              <c:numCache>
                <c:formatCode>0.0</c:formatCode>
                <c:ptCount val="3"/>
                <c:pt idx="0">
                  <c:v>40</c:v>
                </c:pt>
                <c:pt idx="1">
                  <c:v>10</c:v>
                </c:pt>
                <c:pt idx="2">
                  <c:v>50</c:v>
                </c:pt>
              </c:numCache>
            </c:numRef>
          </c:val>
        </c:ser>
        <c:firstSliceAng val="0"/>
      </c:pieChart>
    </c:plotArea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plotArea>
      <c:layout>
        <c:manualLayout>
          <c:layoutTarget val="inner"/>
          <c:xMode val="edge"/>
          <c:yMode val="edge"/>
          <c:x val="0.15299605704821337"/>
          <c:y val="3.8186052268787705E-2"/>
          <c:w val="0.6800466851355117"/>
          <c:h val="0.9299922375072226"/>
        </c:manualLayout>
      </c:layout>
      <c:pieChart>
        <c:varyColors val="1"/>
        <c:ser>
          <c:idx val="0"/>
          <c:order val="0"/>
          <c:dPt>
            <c:idx val="0"/>
            <c:explosion val="1"/>
          </c:dPt>
          <c:dPt>
            <c:idx val="1"/>
            <c:spPr>
              <a:solidFill>
                <a:schemeClr val="bg1">
                  <a:lumMod val="75000"/>
                </a:schemeClr>
              </a:solidFill>
            </c:spPr>
          </c:dPt>
          <c:dPt>
            <c:idx val="2"/>
            <c:spPr>
              <a:solidFill>
                <a:schemeClr val="bg1">
                  <a:lumMod val="75000"/>
                </a:schemeClr>
              </a:solidFill>
            </c:spPr>
          </c:dPt>
          <c:cat>
            <c:strRef>
              <c:f>Лист11!$A$3:$A$5</c:f>
              <c:strCache>
                <c:ptCount val="3"/>
                <c:pt idx="0">
                  <c:v>налоговые</c:v>
                </c:pt>
                <c:pt idx="1">
                  <c:v>неналоговые</c:v>
                </c:pt>
                <c:pt idx="2">
                  <c:v>безвозмездные</c:v>
                </c:pt>
              </c:strCache>
            </c:strRef>
          </c:cat>
          <c:val>
            <c:numRef>
              <c:f>Лист11!$B$3:$B$5</c:f>
              <c:numCache>
                <c:formatCode>0.0</c:formatCode>
                <c:ptCount val="3"/>
                <c:pt idx="0">
                  <c:v>40</c:v>
                </c:pt>
                <c:pt idx="1">
                  <c:v>10</c:v>
                </c:pt>
                <c:pt idx="2">
                  <c:v>50</c:v>
                </c:pt>
              </c:numCache>
            </c:numRef>
          </c:val>
        </c:ser>
        <c:firstSliceAng val="0"/>
      </c:pieChart>
    </c:plotArea>
    <c:plotVisOnly val="1"/>
    <c:dispBlanksAs val="zero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plotArea>
      <c:layout>
        <c:manualLayout>
          <c:layoutTarget val="inner"/>
          <c:xMode val="edge"/>
          <c:yMode val="edge"/>
          <c:x val="0.16008811836837539"/>
          <c:y val="4.6651841956861693E-2"/>
          <c:w val="0.6800466851355117"/>
          <c:h val="0.9299922375072226"/>
        </c:manualLayout>
      </c:layout>
      <c:pieChart>
        <c:varyColors val="1"/>
        <c:ser>
          <c:idx val="0"/>
          <c:order val="0"/>
          <c:dPt>
            <c:idx val="0"/>
            <c:explosion val="1"/>
            <c:spPr>
              <a:solidFill>
                <a:schemeClr val="bg1">
                  <a:lumMod val="75000"/>
                </a:schemeClr>
              </a:solidFill>
            </c:spPr>
          </c:dPt>
          <c:dPt>
            <c:idx val="2"/>
            <c:spPr>
              <a:solidFill>
                <a:schemeClr val="bg1">
                  <a:lumMod val="75000"/>
                </a:schemeClr>
              </a:solidFill>
            </c:spPr>
          </c:dPt>
          <c:cat>
            <c:strRef>
              <c:f>Лист11!$A$3:$A$5</c:f>
              <c:strCache>
                <c:ptCount val="3"/>
                <c:pt idx="0">
                  <c:v>налоговые</c:v>
                </c:pt>
                <c:pt idx="1">
                  <c:v>неналоговые</c:v>
                </c:pt>
                <c:pt idx="2">
                  <c:v>безвозмездные</c:v>
                </c:pt>
              </c:strCache>
            </c:strRef>
          </c:cat>
          <c:val>
            <c:numRef>
              <c:f>Лист11!$B$3:$B$5</c:f>
              <c:numCache>
                <c:formatCode>0.0</c:formatCode>
                <c:ptCount val="3"/>
                <c:pt idx="0">
                  <c:v>40</c:v>
                </c:pt>
                <c:pt idx="1">
                  <c:v>10</c:v>
                </c:pt>
                <c:pt idx="2">
                  <c:v>50</c:v>
                </c:pt>
              </c:numCache>
            </c:numRef>
          </c:val>
        </c:ser>
        <c:firstSliceAng val="0"/>
      </c:pieChart>
    </c:plotArea>
    <c:plotVisOnly val="1"/>
    <c:dispBlanksAs val="zero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plotArea>
      <c:layout>
        <c:manualLayout>
          <c:layoutTarget val="inner"/>
          <c:xMode val="edge"/>
          <c:yMode val="edge"/>
          <c:x val="0.27675396847616113"/>
          <c:y val="4.6651841956861693E-2"/>
          <c:w val="0.6800466851355117"/>
          <c:h val="0.9299922375072226"/>
        </c:manualLayout>
      </c:layout>
      <c:pieChart>
        <c:varyColors val="1"/>
        <c:ser>
          <c:idx val="0"/>
          <c:order val="0"/>
          <c:dPt>
            <c:idx val="0"/>
            <c:explosion val="1"/>
            <c:spPr>
              <a:solidFill>
                <a:schemeClr val="bg1">
                  <a:lumMod val="75000"/>
                </a:schemeClr>
              </a:solidFill>
            </c:spPr>
          </c:dPt>
          <c:dPt>
            <c:idx val="1"/>
            <c:spPr>
              <a:solidFill>
                <a:schemeClr val="bg1">
                  <a:lumMod val="75000"/>
                </a:schemeClr>
              </a:solidFill>
            </c:spPr>
          </c:dPt>
          <c:cat>
            <c:strRef>
              <c:f>Лист11!$A$3:$A$5</c:f>
              <c:strCache>
                <c:ptCount val="3"/>
                <c:pt idx="0">
                  <c:v>налоговые</c:v>
                </c:pt>
                <c:pt idx="1">
                  <c:v>неналоговые</c:v>
                </c:pt>
                <c:pt idx="2">
                  <c:v>безвозмездные</c:v>
                </c:pt>
              </c:strCache>
            </c:strRef>
          </c:cat>
          <c:val>
            <c:numRef>
              <c:f>Лист11!$B$3:$B$5</c:f>
              <c:numCache>
                <c:formatCode>0.0</c:formatCode>
                <c:ptCount val="3"/>
                <c:pt idx="0">
                  <c:v>40</c:v>
                </c:pt>
                <c:pt idx="1">
                  <c:v>10</c:v>
                </c:pt>
                <c:pt idx="2">
                  <c:v>50</c:v>
                </c:pt>
              </c:numCache>
            </c:numRef>
          </c:val>
        </c:ser>
        <c:firstSliceAng val="0"/>
      </c:pieChart>
    </c:plotArea>
    <c:plotVisOnly val="1"/>
    <c:dispBlanksAs val="zero"/>
  </c:chart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/>
      <c:pieChart>
        <c:varyColors val="1"/>
        <c:ser>
          <c:idx val="0"/>
          <c:order val="0"/>
          <c:dPt>
            <c:idx val="1"/>
            <c:spPr>
              <a:solidFill>
                <a:srgbClr val="92D050"/>
              </a:solidFill>
            </c:spPr>
          </c:dPt>
          <c:cat>
            <c:strRef>
              <c:f>'структура расходов'!$A$3:$A$4</c:f>
              <c:strCache>
                <c:ptCount val="2"/>
                <c:pt idx="0">
                  <c:v>налоговые</c:v>
                </c:pt>
                <c:pt idx="1">
                  <c:v>неналоговые</c:v>
                </c:pt>
              </c:strCache>
            </c:strRef>
          </c:cat>
          <c:val>
            <c:numRef>
              <c:f>'структура расходов'!$B$3:$B$4</c:f>
              <c:numCache>
                <c:formatCode>0.0</c:formatCode>
                <c:ptCount val="2"/>
                <c:pt idx="0">
                  <c:v>51</c:v>
                </c:pt>
                <c:pt idx="1">
                  <c:v>45</c:v>
                </c:pt>
              </c:numCache>
            </c:numRef>
          </c:val>
        </c:ser>
        <c:firstSliceAng val="0"/>
      </c:pieChart>
    </c:plotArea>
    <c:plotVisOnly val="1"/>
    <c:dispBlanksAs val="zero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/>
      <c:pieChart>
        <c:varyColors val="1"/>
        <c:ser>
          <c:idx val="1"/>
          <c:order val="1"/>
          <c:dPt>
            <c:idx val="1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cat>
            <c:strRef>
              <c:f>'структура расходов'!$A$3:$A$4</c:f>
              <c:strCache>
                <c:ptCount val="2"/>
                <c:pt idx="0">
                  <c:v>налоговые</c:v>
                </c:pt>
                <c:pt idx="1">
                  <c:v>неналоговые</c:v>
                </c:pt>
              </c:strCache>
            </c:strRef>
          </c:cat>
          <c:val>
            <c:numRef>
              <c:f>'структура расходов'!$B$3:$B$4</c:f>
              <c:numCache>
                <c:formatCode>0.0</c:formatCode>
                <c:ptCount val="2"/>
                <c:pt idx="0">
                  <c:v>51</c:v>
                </c:pt>
                <c:pt idx="1">
                  <c:v>45</c:v>
                </c:pt>
              </c:numCache>
            </c:numRef>
          </c:val>
        </c:ser>
        <c:ser>
          <c:idx val="0"/>
          <c:order val="0"/>
          <c:dPt>
            <c:idx val="1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cat>
            <c:strRef>
              <c:f>'структура расходов'!$A$3:$A$4</c:f>
              <c:strCache>
                <c:ptCount val="2"/>
                <c:pt idx="0">
                  <c:v>налоговые</c:v>
                </c:pt>
                <c:pt idx="1">
                  <c:v>неналоговые</c:v>
                </c:pt>
              </c:strCache>
            </c:strRef>
          </c:cat>
          <c:val>
            <c:numRef>
              <c:f>'структура расходов'!$B$3:$B$4</c:f>
              <c:numCache>
                <c:formatCode>0.0</c:formatCode>
                <c:ptCount val="2"/>
                <c:pt idx="0">
                  <c:v>51</c:v>
                </c:pt>
                <c:pt idx="1">
                  <c:v>45</c:v>
                </c:pt>
              </c:numCache>
            </c:numRef>
          </c:val>
        </c:ser>
        <c:firstSliceAng val="182"/>
      </c:pieChart>
    </c:plotArea>
    <c:plotVisOnly val="1"/>
    <c:dispBlanksAs val="zero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/>
      <c:pieChart>
        <c:varyColors val="1"/>
        <c:ser>
          <c:idx val="0"/>
          <c:order val="0"/>
          <c:dPt>
            <c:idx val="1"/>
            <c:spPr>
              <a:solidFill>
                <a:srgbClr val="92D050"/>
              </a:solidFill>
            </c:spPr>
          </c:dPt>
          <c:cat>
            <c:strRef>
              <c:f>'структура расходов'!$A$3:$A$4</c:f>
              <c:strCache>
                <c:ptCount val="2"/>
                <c:pt idx="0">
                  <c:v>налоговые</c:v>
                </c:pt>
                <c:pt idx="1">
                  <c:v>неналоговые</c:v>
                </c:pt>
              </c:strCache>
            </c:strRef>
          </c:cat>
          <c:val>
            <c:numRef>
              <c:f>'структура расходов'!$B$3:$B$4</c:f>
              <c:numCache>
                <c:formatCode>0.0</c:formatCode>
                <c:ptCount val="2"/>
                <c:pt idx="0">
                  <c:v>51</c:v>
                </c:pt>
                <c:pt idx="1">
                  <c:v>45</c:v>
                </c:pt>
              </c:numCache>
            </c:numRef>
          </c:val>
        </c:ser>
        <c:firstSliceAng val="182"/>
      </c:pieChart>
    </c:plotArea>
    <c:plotVisOnly val="1"/>
    <c:dispBlanksAs val="zero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plotArea>
      <c:layout>
        <c:manualLayout>
          <c:layoutTarget val="inner"/>
          <c:xMode val="edge"/>
          <c:yMode val="edge"/>
          <c:x val="0.17016392134110639"/>
          <c:y val="2.5045319017890803E-2"/>
          <c:w val="0.76761727026502591"/>
          <c:h val="0.9749546809821106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0070C0"/>
            </a:solidFill>
          </c:spPr>
          <c:explosion val="25"/>
          <c:cat>
            <c:strRef>
              <c:f>Лист1!$A$2:$A$8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20</c:v>
                </c:pt>
                <c:pt idx="1">
                  <c:v>20</c:v>
                </c:pt>
                <c:pt idx="2">
                  <c:v>20</c:v>
                </c:pt>
                <c:pt idx="3">
                  <c:v>20</c:v>
                </c:pt>
                <c:pt idx="4">
                  <c:v>20</c:v>
                </c:pt>
                <c:pt idx="5">
                  <c:v>20</c:v>
                </c:pt>
                <c:pt idx="6">
                  <c:v>20</c:v>
                </c:pt>
              </c:numCache>
            </c:numRef>
          </c:val>
        </c:ser>
        <c:firstSliceAng val="180"/>
        <c:holeSize val="50"/>
      </c:doughnut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plotArea>
      <c:layout/>
      <c:barChart>
        <c:barDir val="col"/>
        <c:grouping val="stacked"/>
        <c:ser>
          <c:idx val="0"/>
          <c:order val="0"/>
          <c:spPr>
            <a:gradFill>
              <a:gsLst>
                <a:gs pos="0">
                  <a:srgbClr val="1F497D">
                    <a:lumMod val="60000"/>
                    <a:lumOff val="40000"/>
                  </a:srgbClr>
                </a:gs>
                <a:gs pos="50000">
                  <a:schemeClr val="tx2">
                    <a:lumMod val="40000"/>
                    <a:lumOff val="60000"/>
                  </a:schemeClr>
                </a:gs>
                <a:gs pos="100000">
                  <a:srgbClr val="1F497D">
                    <a:lumMod val="60000"/>
                    <a:lumOff val="40000"/>
                  </a:srgbClr>
                </a:gs>
              </a:gsLst>
              <a:lin ang="16200000" scaled="1"/>
            </a:gradFill>
          </c:spPr>
          <c:dPt>
            <c:idx val="2"/>
            <c:spPr>
              <a:solidFill>
                <a:schemeClr val="accent1">
                  <a:lumMod val="40000"/>
                  <a:lumOff val="60000"/>
                </a:schemeClr>
              </a:solidFill>
            </c:spPr>
          </c:dPt>
          <c:dLbls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'объем отгруж товаров'!$C$9:$C$14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'объем отгруж товаров'!$D$9:$D$14</c:f>
              <c:numCache>
                <c:formatCode>General</c:formatCode>
                <c:ptCount val="6"/>
                <c:pt idx="0">
                  <c:v>4174.3</c:v>
                </c:pt>
                <c:pt idx="1">
                  <c:v>4784.1000000000004</c:v>
                </c:pt>
                <c:pt idx="2">
                  <c:v>5517.7</c:v>
                </c:pt>
                <c:pt idx="3">
                  <c:v>5792.1</c:v>
                </c:pt>
                <c:pt idx="4">
                  <c:v>6070</c:v>
                </c:pt>
                <c:pt idx="5">
                  <c:v>6441.5</c:v>
                </c:pt>
              </c:numCache>
            </c:numRef>
          </c:val>
        </c:ser>
        <c:dLbls>
          <c:showVal val="1"/>
        </c:dLbls>
        <c:gapWidth val="95"/>
        <c:overlap val="100"/>
        <c:axId val="12302976"/>
        <c:axId val="12317056"/>
      </c:barChart>
      <c:catAx>
        <c:axId val="12302976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2317056"/>
        <c:crosses val="autoZero"/>
        <c:auto val="1"/>
        <c:lblAlgn val="ctr"/>
        <c:lblOffset val="100"/>
      </c:catAx>
      <c:valAx>
        <c:axId val="12317056"/>
        <c:scaling>
          <c:orientation val="minMax"/>
        </c:scaling>
        <c:delete val="1"/>
        <c:axPos val="l"/>
        <c:numFmt formatCode="General" sourceLinked="1"/>
        <c:tickLblPos val="nextTo"/>
        <c:crossAx val="12302976"/>
        <c:crosses val="autoZero"/>
        <c:crossBetween val="between"/>
      </c:valAx>
    </c:plotArea>
    <c:plotVisOnly val="1"/>
    <c:dispBlanksAs val="gap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9"/>
  <c:chart>
    <c:plotArea>
      <c:layout/>
      <c:barChart>
        <c:barDir val="col"/>
        <c:grouping val="stacked"/>
        <c:ser>
          <c:idx val="0"/>
          <c:order val="0"/>
          <c:spPr>
            <a:gradFill flip="none" rotWithShape="1">
              <a:gsLst>
                <a:gs pos="0">
                  <a:srgbClr val="C0504D">
                    <a:lumMod val="60000"/>
                    <a:lumOff val="40000"/>
                    <a:shade val="30000"/>
                    <a:satMod val="115000"/>
                  </a:srgbClr>
                </a:gs>
                <a:gs pos="50000">
                  <a:srgbClr val="C0504D">
                    <a:lumMod val="60000"/>
                    <a:lumOff val="40000"/>
                    <a:shade val="67500"/>
                    <a:satMod val="115000"/>
                  </a:srgbClr>
                </a:gs>
                <a:gs pos="100000">
                  <a:srgbClr val="C0504D">
                    <a:lumMod val="60000"/>
                    <a:lumOff val="40000"/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solidFill>
                <a:schemeClr val="accent1"/>
              </a:solidFill>
            </a:ln>
          </c:spPr>
          <c:dPt>
            <c:idx val="2"/>
            <c:spPr>
              <a:gradFill flip="none" rotWithShape="1">
                <a:gsLst>
                  <a:gs pos="0">
                    <a:schemeClr val="accent2">
                      <a:lumMod val="20000"/>
                      <a:lumOff val="80000"/>
                    </a:schemeClr>
                  </a:gs>
                  <a:gs pos="50000">
                    <a:srgbClr val="C0504D">
                      <a:lumMod val="60000"/>
                      <a:lumOff val="40000"/>
                      <a:shade val="67500"/>
                      <a:satMod val="115000"/>
                    </a:srgbClr>
                  </a:gs>
                  <a:gs pos="100000">
                    <a:srgbClr val="C0504D">
                      <a:lumMod val="60000"/>
                      <a:lumOff val="40000"/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n>
                <a:solidFill>
                  <a:schemeClr val="accent2">
                    <a:lumMod val="40000"/>
                    <a:lumOff val="60000"/>
                  </a:schemeClr>
                </a:solidFill>
              </a:ln>
            </c:spPr>
          </c:dPt>
          <c:dLbls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'объем отгруж товаров'!$C$19:$C$24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'объем отгруж товаров'!$D$19:$D$24</c:f>
              <c:numCache>
                <c:formatCode>General</c:formatCode>
                <c:ptCount val="6"/>
                <c:pt idx="0">
                  <c:v>374.8</c:v>
                </c:pt>
                <c:pt idx="1">
                  <c:v>433</c:v>
                </c:pt>
                <c:pt idx="2">
                  <c:v>504.5</c:v>
                </c:pt>
                <c:pt idx="3">
                  <c:v>534.79999999999995</c:v>
                </c:pt>
                <c:pt idx="4">
                  <c:v>565</c:v>
                </c:pt>
                <c:pt idx="5" formatCode="0.0">
                  <c:v>603.5</c:v>
                </c:pt>
              </c:numCache>
            </c:numRef>
          </c:val>
        </c:ser>
        <c:dLbls>
          <c:showVal val="1"/>
        </c:dLbls>
        <c:gapWidth val="95"/>
        <c:overlap val="100"/>
        <c:axId val="90001408"/>
        <c:axId val="90002944"/>
      </c:barChart>
      <c:catAx>
        <c:axId val="90001408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0002944"/>
        <c:crosses val="autoZero"/>
        <c:auto val="1"/>
        <c:lblAlgn val="ctr"/>
        <c:lblOffset val="100"/>
      </c:catAx>
      <c:valAx>
        <c:axId val="90002944"/>
        <c:scaling>
          <c:orientation val="minMax"/>
        </c:scaling>
        <c:delete val="1"/>
        <c:axPos val="l"/>
        <c:numFmt formatCode="General" sourceLinked="1"/>
        <c:tickLblPos val="nextTo"/>
        <c:crossAx val="90001408"/>
        <c:crosses val="autoZero"/>
        <c:crossBetween val="between"/>
      </c:valAx>
    </c:plotArea>
    <c:plotVisOnly val="1"/>
    <c:dispBlanksAs val="gap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/>
      <c:lineChart>
        <c:grouping val="stacked"/>
        <c:ser>
          <c:idx val="0"/>
          <c:order val="0"/>
          <c:dLbls>
            <c:dLbl>
              <c:idx val="0"/>
              <c:layout>
                <c:manualLayout>
                  <c:x val="-3.3003300330033021E-2"/>
                  <c:y val="-6.2744658881498314E-2"/>
                </c:manualLayout>
              </c:layout>
              <c:showVal val="1"/>
            </c:dLbl>
            <c:dLbl>
              <c:idx val="1"/>
              <c:layout>
                <c:manualLayout>
                  <c:x val="-1.9801980198019879E-2"/>
                  <c:y val="-5.7515937308040374E-2"/>
                </c:manualLayout>
              </c:layout>
              <c:showVal val="1"/>
            </c:dLbl>
            <c:dLbl>
              <c:idx val="2"/>
              <c:layout>
                <c:manualLayout>
                  <c:x val="-2.6402640264026462E-2"/>
                  <c:y val="-7.3202102028414609E-2"/>
                </c:manualLayout>
              </c:layout>
              <c:showVal val="1"/>
            </c:dLbl>
            <c:dLbl>
              <c:idx val="3"/>
              <c:layout>
                <c:manualLayout>
                  <c:x val="-1.3201320132013262E-2"/>
                  <c:y val="-5.228721573458181E-2"/>
                </c:manualLayout>
              </c:layout>
              <c:showVal val="1"/>
            </c:dLbl>
            <c:dLbl>
              <c:idx val="4"/>
              <c:layout>
                <c:manualLayout>
                  <c:x val="-1.9801980198019879E-2"/>
                  <c:y val="-7.3202513738774719E-2"/>
                </c:manualLayout>
              </c:layout>
              <c:showVal val="1"/>
            </c:dLbl>
            <c:dLbl>
              <c:idx val="5"/>
              <c:layout>
                <c:manualLayout>
                  <c:x val="-9.9009900990099809E-3"/>
                  <c:y val="9.4116988322247727E-2"/>
                </c:manualLayout>
              </c:layout>
              <c:showVal val="1"/>
            </c:dLbl>
            <c:showVal val="1"/>
          </c:dLbls>
          <c:cat>
            <c:numRef>
              <c:f>'динамика прогнозных показат'!$B$5:$B$10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'динамика прогнозных показат'!$C$5:$C$10</c:f>
              <c:numCache>
                <c:formatCode>General</c:formatCode>
                <c:ptCount val="6"/>
                <c:pt idx="0">
                  <c:v>11138</c:v>
                </c:pt>
                <c:pt idx="1">
                  <c:v>11050</c:v>
                </c:pt>
                <c:pt idx="2">
                  <c:v>10936</c:v>
                </c:pt>
                <c:pt idx="3">
                  <c:v>10830</c:v>
                </c:pt>
                <c:pt idx="4">
                  <c:v>10743</c:v>
                </c:pt>
                <c:pt idx="5">
                  <c:v>10673</c:v>
                </c:pt>
              </c:numCache>
            </c:numRef>
          </c:val>
        </c:ser>
        <c:dLbls>
          <c:showVal val="1"/>
        </c:dLbls>
        <c:marker val="1"/>
        <c:axId val="90113920"/>
        <c:axId val="90115456"/>
      </c:lineChart>
      <c:catAx>
        <c:axId val="90113920"/>
        <c:scaling>
          <c:orientation val="minMax"/>
        </c:scaling>
        <c:axPos val="b"/>
        <c:numFmt formatCode="General" sourceLinked="1"/>
        <c:majorTickMark val="none"/>
        <c:tickLblPos val="nextTo"/>
        <c:crossAx val="90115456"/>
        <c:crosses val="autoZero"/>
        <c:auto val="1"/>
        <c:lblAlgn val="ctr"/>
        <c:lblOffset val="100"/>
      </c:catAx>
      <c:valAx>
        <c:axId val="90115456"/>
        <c:scaling>
          <c:orientation val="minMax"/>
        </c:scaling>
        <c:delete val="1"/>
        <c:axPos val="l"/>
        <c:numFmt formatCode="General" sourceLinked="1"/>
        <c:tickLblPos val="nextTo"/>
        <c:crossAx val="90113920"/>
        <c:crosses val="autoZero"/>
        <c:crossBetween val="between"/>
      </c:valAx>
    </c:plotArea>
    <c:plotVisOnly val="1"/>
    <c:dispBlanksAs val="zero"/>
  </c:chart>
  <c:txPr>
    <a:bodyPr/>
    <a:lstStyle/>
    <a:p>
      <a:pPr>
        <a:defRPr sz="1400" b="1"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9"/>
  <c:chart>
    <c:plotArea>
      <c:layout/>
      <c:lineChart>
        <c:grouping val="stacked"/>
        <c:ser>
          <c:idx val="0"/>
          <c:order val="0"/>
          <c:dLbls>
            <c:dLbl>
              <c:idx val="0"/>
              <c:layout>
                <c:manualLayout>
                  <c:x val="-7.1110613399031533E-2"/>
                  <c:y val="9.8011351521490181E-2"/>
                </c:manualLayout>
              </c:layout>
              <c:showVal val="1"/>
            </c:dLbl>
            <c:dLbl>
              <c:idx val="1"/>
              <c:layout>
                <c:manualLayout>
                  <c:x val="-4.4444133374394575E-2"/>
                  <c:y val="7.7777213698991834E-2"/>
                </c:manualLayout>
              </c:layout>
              <c:showVal val="1"/>
            </c:dLbl>
            <c:dLbl>
              <c:idx val="2"/>
              <c:layout>
                <c:manualLayout>
                  <c:x val="-3.2592364474556011E-2"/>
                  <c:y val="9.4045832529521228E-2"/>
                </c:manualLayout>
              </c:layout>
              <c:showVal val="1"/>
            </c:dLbl>
            <c:dLbl>
              <c:idx val="3"/>
              <c:layout>
                <c:manualLayout>
                  <c:x val="-2.3703537799677116E-2"/>
                  <c:y val="8.2537542263603575E-2"/>
                </c:manualLayout>
              </c:layout>
              <c:showVal val="1"/>
            </c:dLbl>
            <c:dLbl>
              <c:idx val="4"/>
              <c:layout>
                <c:manualLayout>
                  <c:x val="-1.1851768899838619E-2"/>
                  <c:y val="6.746134086040069E-2"/>
                </c:manualLayout>
              </c:layout>
              <c:showVal val="1"/>
            </c:dLbl>
            <c:dLbl>
              <c:idx val="5"/>
              <c:layout>
                <c:manualLayout>
                  <c:x val="-1.1851768899838619E-2"/>
                  <c:y val="-9.7195016702372863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показат'!$B$15:$B$20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'динамика прогнозных показат'!$C$15:$C$20</c:f>
              <c:numCache>
                <c:formatCode>General</c:formatCode>
                <c:ptCount val="6"/>
                <c:pt idx="0">
                  <c:v>31896.2</c:v>
                </c:pt>
                <c:pt idx="1">
                  <c:v>35052.800000000003</c:v>
                </c:pt>
                <c:pt idx="2">
                  <c:v>38331.199999999997</c:v>
                </c:pt>
                <c:pt idx="3">
                  <c:v>41992.9</c:v>
                </c:pt>
                <c:pt idx="4">
                  <c:v>45186</c:v>
                </c:pt>
                <c:pt idx="5">
                  <c:v>48075.9</c:v>
                </c:pt>
              </c:numCache>
            </c:numRef>
          </c:val>
        </c:ser>
        <c:dLbls>
          <c:showVal val="1"/>
        </c:dLbls>
        <c:marker val="1"/>
        <c:axId val="90139264"/>
        <c:axId val="90157440"/>
      </c:lineChart>
      <c:catAx>
        <c:axId val="90139264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0157440"/>
        <c:crosses val="autoZero"/>
        <c:auto val="1"/>
        <c:lblAlgn val="ctr"/>
        <c:lblOffset val="100"/>
      </c:catAx>
      <c:valAx>
        <c:axId val="90157440"/>
        <c:scaling>
          <c:orientation val="minMax"/>
        </c:scaling>
        <c:delete val="1"/>
        <c:axPos val="l"/>
        <c:numFmt formatCode="General" sourceLinked="1"/>
        <c:tickLblPos val="nextTo"/>
        <c:crossAx val="90139264"/>
        <c:crosses val="autoZero"/>
        <c:crossBetween val="between"/>
      </c:valAx>
    </c:plotArea>
    <c:plotVisOnly val="1"/>
    <c:dispBlanksAs val="zero"/>
  </c:chart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2"/>
  <c:chart>
    <c:plotArea>
      <c:layout/>
      <c:lineChart>
        <c:grouping val="stacked"/>
        <c:ser>
          <c:idx val="0"/>
          <c:order val="0"/>
          <c:dLbls>
            <c:dLbl>
              <c:idx val="0"/>
              <c:layout>
                <c:manualLayout>
                  <c:x val="-2.7777777777778043E-3"/>
                  <c:y val="3.29215120046868E-2"/>
                </c:manualLayout>
              </c:layout>
              <c:showVal val="1"/>
            </c:dLbl>
            <c:dLbl>
              <c:idx val="1"/>
              <c:layout>
                <c:manualLayout>
                  <c:x val="-2.7777777777778043E-3"/>
                  <c:y val="4.9382268007030487E-2"/>
                </c:manualLayout>
              </c:layout>
              <c:showVal val="1"/>
            </c:dLbl>
            <c:dLbl>
              <c:idx val="2"/>
              <c:layout>
                <c:manualLayout>
                  <c:x val="-0.05"/>
                  <c:y val="0.10425145468150812"/>
                </c:manualLayout>
              </c:layout>
              <c:showVal val="1"/>
            </c:dLbl>
            <c:dLbl>
              <c:idx val="3"/>
              <c:layout>
                <c:manualLayout>
                  <c:x val="-1.388888888888897E-2"/>
                  <c:y val="-6.9444444444444503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3.6111111111111212E-2"/>
                  <c:y val="6.1042618236616893E-2"/>
                </c:manualLayout>
              </c:layout>
              <c:dLblPos val="r"/>
              <c:showVal val="1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показат'!$M$4:$M$9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'динамика прогнозных показат'!$N$4:$N$9</c:f>
              <c:numCache>
                <c:formatCode>General</c:formatCode>
                <c:ptCount val="6"/>
                <c:pt idx="0">
                  <c:v>103.9</c:v>
                </c:pt>
                <c:pt idx="1">
                  <c:v>107</c:v>
                </c:pt>
                <c:pt idx="2">
                  <c:v>116</c:v>
                </c:pt>
                <c:pt idx="3">
                  <c:v>109</c:v>
                </c:pt>
                <c:pt idx="4">
                  <c:v>104.6</c:v>
                </c:pt>
                <c:pt idx="5">
                  <c:v>104</c:v>
                </c:pt>
              </c:numCache>
            </c:numRef>
          </c:val>
        </c:ser>
        <c:dLbls>
          <c:showVal val="1"/>
        </c:dLbls>
        <c:marker val="1"/>
        <c:axId val="90262912"/>
        <c:axId val="90264704"/>
      </c:lineChart>
      <c:catAx>
        <c:axId val="90262912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0264704"/>
        <c:crosses val="autoZero"/>
        <c:auto val="1"/>
        <c:lblAlgn val="ctr"/>
        <c:lblOffset val="100"/>
      </c:catAx>
      <c:valAx>
        <c:axId val="90264704"/>
        <c:scaling>
          <c:orientation val="minMax"/>
        </c:scaling>
        <c:delete val="1"/>
        <c:axPos val="l"/>
        <c:numFmt formatCode="General" sourceLinked="1"/>
        <c:tickLblPos val="nextTo"/>
        <c:crossAx val="90262912"/>
        <c:crosses val="autoZero"/>
        <c:crossBetween val="between"/>
      </c:valAx>
    </c:plotArea>
    <c:plotVisOnly val="1"/>
    <c:dispBlanksAs val="zero"/>
  </c:chart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9"/>
  <c:chart>
    <c:autoTitleDeleted val="1"/>
    <c:plotArea>
      <c:layout>
        <c:manualLayout>
          <c:layoutTarget val="inner"/>
          <c:xMode val="edge"/>
          <c:yMode val="edge"/>
          <c:x val="3.4920390508452887E-2"/>
          <c:y val="0.10537510687933456"/>
          <c:w val="0.9301592189830975"/>
          <c:h val="0.60024191560812812"/>
        </c:manualLayout>
      </c:layout>
      <c:barChart>
        <c:barDir val="col"/>
        <c:grouping val="stacked"/>
        <c:ser>
          <c:idx val="0"/>
          <c:order val="0"/>
          <c:tx>
            <c:v>Инвестиции, млн. рублей</c:v>
          </c:tx>
          <c:dLbls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показат'!$B$30:$B$35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'динамика прогнозных показат'!$C$30:$C$35</c:f>
              <c:numCache>
                <c:formatCode>0.0</c:formatCode>
                <c:ptCount val="6"/>
                <c:pt idx="0" formatCode="General">
                  <c:v>273.10000000000002</c:v>
                </c:pt>
                <c:pt idx="1">
                  <c:v>1217.4000000000001</c:v>
                </c:pt>
                <c:pt idx="2" formatCode="General">
                  <c:v>860.1</c:v>
                </c:pt>
                <c:pt idx="3" formatCode="General">
                  <c:v>304.39999999999969</c:v>
                </c:pt>
                <c:pt idx="4" formatCode="General">
                  <c:v>349.1</c:v>
                </c:pt>
                <c:pt idx="5" formatCode="General">
                  <c:v>385.2</c:v>
                </c:pt>
              </c:numCache>
            </c:numRef>
          </c:val>
        </c:ser>
        <c:dLbls>
          <c:showVal val="1"/>
        </c:dLbls>
        <c:gapWidth val="95"/>
        <c:overlap val="100"/>
        <c:axId val="90313472"/>
        <c:axId val="90315008"/>
      </c:barChart>
      <c:catAx>
        <c:axId val="90313472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0315008"/>
        <c:crosses val="autoZero"/>
        <c:auto val="1"/>
        <c:lblAlgn val="ctr"/>
        <c:lblOffset val="100"/>
      </c:catAx>
      <c:valAx>
        <c:axId val="90315008"/>
        <c:scaling>
          <c:orientation val="minMax"/>
        </c:scaling>
        <c:delete val="1"/>
        <c:axPos val="l"/>
        <c:numFmt formatCode="General" sourceLinked="1"/>
        <c:tickLblPos val="nextTo"/>
        <c:crossAx val="90313472"/>
        <c:crosses val="autoZero"/>
        <c:crossBetween val="between"/>
      </c:valAx>
    </c:plotArea>
    <c:legend>
      <c:legendPos val="t"/>
      <c:legendEntry>
        <c:idx val="0"/>
        <c:txPr>
          <a:bodyPr/>
          <a:lstStyle/>
          <a:p>
            <a:pPr>
              <a:defRPr sz="1400" b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10621023024960734"/>
          <c:y val="0.8684820816766935"/>
          <c:w val="0.53996197501929744"/>
          <c:h val="5.583082705214093E-2"/>
        </c:manualLayout>
      </c:layout>
      <c:txPr>
        <a:bodyPr/>
        <a:lstStyle/>
        <a:p>
          <a:pPr>
            <a:defRPr sz="12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0"/>
  <c:chart>
    <c:autoTitleDeleted val="1"/>
    <c:plotArea>
      <c:layout>
        <c:manualLayout>
          <c:layoutTarget val="inner"/>
          <c:xMode val="edge"/>
          <c:yMode val="edge"/>
          <c:x val="3.0555555555555582E-2"/>
          <c:y val="8.6863263778910946E-2"/>
          <c:w val="0.81388888888889099"/>
          <c:h val="0.23804236219197542"/>
        </c:manualLayout>
      </c:layout>
      <c:lineChart>
        <c:grouping val="stacked"/>
        <c:ser>
          <c:idx val="0"/>
          <c:order val="0"/>
          <c:tx>
            <c:v>Индекс физического объема инвестиций, %</c:v>
          </c:tx>
          <c:dLbls>
            <c:dLbl>
              <c:idx val="0"/>
              <c:layout>
                <c:manualLayout>
                  <c:x val="-9.1666666666667201E-2"/>
                  <c:y val="-4.3018213487711524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8.3333333333333367E-3"/>
                  <c:y val="-1.0785954632366921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1.9444444444444403E-2"/>
                  <c:y val="-4.0966160034443262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3.0555555555555582E-2"/>
                  <c:y val="-5.7432527014542586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2.5000000000000001E-2"/>
                  <c:y val="-4.5420599075516724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3.6111111111111212E-2"/>
                  <c:y val="-4.7822984663322E-2"/>
                </c:manualLayout>
              </c:layout>
              <c:dLblPos val="r"/>
              <c:showVal val="1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показат'!$L$30:$L$35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'динамика прогнозных показат'!$M$30:$M$35</c:f>
              <c:numCache>
                <c:formatCode>General</c:formatCode>
                <c:ptCount val="6"/>
                <c:pt idx="0">
                  <c:v>93.2</c:v>
                </c:pt>
                <c:pt idx="1">
                  <c:v>445.7</c:v>
                </c:pt>
                <c:pt idx="2">
                  <c:v>70.7</c:v>
                </c:pt>
                <c:pt idx="3">
                  <c:v>35.4</c:v>
                </c:pt>
                <c:pt idx="4">
                  <c:v>114.7</c:v>
                </c:pt>
                <c:pt idx="5">
                  <c:v>110.3</c:v>
                </c:pt>
              </c:numCache>
            </c:numRef>
          </c:val>
        </c:ser>
        <c:dLbls>
          <c:showVal val="1"/>
        </c:dLbls>
        <c:marker val="1"/>
        <c:axId val="90339584"/>
        <c:axId val="90345472"/>
      </c:lineChart>
      <c:catAx>
        <c:axId val="90339584"/>
        <c:scaling>
          <c:orientation val="minMax"/>
        </c:scaling>
        <c:delete val="1"/>
        <c:axPos val="b"/>
        <c:numFmt formatCode="General" sourceLinked="1"/>
        <c:majorTickMark val="none"/>
        <c:tickLblPos val="nextTo"/>
        <c:crossAx val="90345472"/>
        <c:crosses val="autoZero"/>
        <c:auto val="1"/>
        <c:lblAlgn val="ctr"/>
        <c:lblOffset val="100"/>
      </c:catAx>
      <c:valAx>
        <c:axId val="90345472"/>
        <c:scaling>
          <c:orientation val="minMax"/>
        </c:scaling>
        <c:delete val="1"/>
        <c:axPos val="l"/>
        <c:numFmt formatCode="General" sourceLinked="1"/>
        <c:tickLblPos val="nextTo"/>
        <c:crossAx val="9033958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9.1061023622047238E-2"/>
          <c:y val="0.87023252404366758"/>
          <c:w val="0.82343328958880135"/>
          <c:h val="4.6022708786223977E-2"/>
        </c:manualLayout>
      </c:layout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1"/>
  <c:chart>
    <c:autoTitleDeleted val="1"/>
    <c:plotArea>
      <c:layout>
        <c:manualLayout>
          <c:layoutTarget val="inner"/>
          <c:xMode val="edge"/>
          <c:yMode val="edge"/>
          <c:x val="2.9187387204433392E-2"/>
          <c:y val="0.10202986539110168"/>
          <c:w val="0.94162522559113604"/>
          <c:h val="0.61293509256778556"/>
        </c:manualLayout>
      </c:layout>
      <c:barChart>
        <c:barDir val="col"/>
        <c:grouping val="stacked"/>
        <c:ser>
          <c:idx val="0"/>
          <c:order val="0"/>
          <c:tx>
            <c:v>Площадь, тыс. кв.м</c:v>
          </c:tx>
          <c:dLbls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показат'!$B$44:$B$49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'динамика прогнозных показат'!$C$44:$C$49</c:f>
              <c:numCache>
                <c:formatCode>0.0</c:formatCode>
                <c:ptCount val="6"/>
                <c:pt idx="0">
                  <c:v>4</c:v>
                </c:pt>
                <c:pt idx="1">
                  <c:v>3.3</c:v>
                </c:pt>
                <c:pt idx="2">
                  <c:v>3.4</c:v>
                </c:pt>
                <c:pt idx="3" formatCode="General">
                  <c:v>3.44</c:v>
                </c:pt>
                <c:pt idx="4" formatCode="General">
                  <c:v>3.4499999999999997</c:v>
                </c:pt>
                <c:pt idx="5" formatCode="General">
                  <c:v>3.5</c:v>
                </c:pt>
              </c:numCache>
            </c:numRef>
          </c:val>
        </c:ser>
        <c:dLbls>
          <c:showVal val="1"/>
        </c:dLbls>
        <c:gapWidth val="95"/>
        <c:overlap val="100"/>
        <c:axId val="90357120"/>
        <c:axId val="90186880"/>
      </c:barChart>
      <c:catAx>
        <c:axId val="90357120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0186880"/>
        <c:crosses val="autoZero"/>
        <c:auto val="1"/>
        <c:lblAlgn val="ctr"/>
        <c:lblOffset val="100"/>
      </c:catAx>
      <c:valAx>
        <c:axId val="90186880"/>
        <c:scaling>
          <c:orientation val="minMax"/>
        </c:scaling>
        <c:delete val="1"/>
        <c:axPos val="l"/>
        <c:numFmt formatCode="0.0" sourceLinked="1"/>
        <c:tickLblPos val="nextTo"/>
        <c:crossAx val="9035712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211067013154591"/>
          <c:y val="0.85502047063121234"/>
          <c:w val="0.35498026247337738"/>
          <c:h val="5.4058419844136604E-2"/>
        </c:manualLayout>
      </c:layout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8"/>
  <c:chart>
    <c:autoTitleDeleted val="1"/>
    <c:plotArea>
      <c:layout>
        <c:manualLayout>
          <c:layoutTarget val="inner"/>
          <c:xMode val="edge"/>
          <c:yMode val="edge"/>
          <c:x val="3.0555491511299882E-2"/>
          <c:y val="1.2070714358012441E-3"/>
          <c:w val="0.93888888888889133"/>
          <c:h val="0.45203740157480332"/>
        </c:manualLayout>
      </c:layout>
      <c:lineChart>
        <c:grouping val="stacked"/>
        <c:ser>
          <c:idx val="0"/>
          <c:order val="0"/>
          <c:tx>
            <c:v>Темп роста, %</c:v>
          </c:tx>
          <c:dLbls>
            <c:dLbl>
              <c:idx val="0"/>
              <c:layout>
                <c:manualLayout>
                  <c:x val="-5.7516316189052064E-2"/>
                  <c:y val="-4.6495401068597418E-2"/>
                </c:manualLayout>
              </c:layout>
              <c:showVal val="1"/>
            </c:dLbl>
            <c:dLbl>
              <c:idx val="1"/>
              <c:layout>
                <c:manualLayout>
                  <c:x val="-2.3529402077339473E-2"/>
                  <c:y val="-5.7435495437679153E-2"/>
                </c:manualLayout>
              </c:layout>
              <c:showVal val="1"/>
            </c:dLbl>
            <c:dLbl>
              <c:idx val="2"/>
              <c:layout>
                <c:manualLayout>
                  <c:x val="-3.3986914111712584E-2"/>
                  <c:y val="-6.8375589806760881E-2"/>
                </c:manualLayout>
              </c:layout>
              <c:showVal val="1"/>
            </c:dLbl>
            <c:dLbl>
              <c:idx val="3"/>
              <c:layout>
                <c:manualLayout>
                  <c:x val="-4.1830048137492387E-2"/>
                  <c:y val="-4.9230424660867862E-2"/>
                </c:manualLayout>
              </c:layout>
              <c:showVal val="1"/>
            </c:dLbl>
            <c:dLbl>
              <c:idx val="4"/>
              <c:layout>
                <c:manualLayout>
                  <c:x val="-3.6601292120306071E-2"/>
                  <c:y val="-5.4700471845409201E-2"/>
                </c:manualLayout>
              </c:layout>
              <c:showVal val="1"/>
            </c:dLbl>
            <c:dLbl>
              <c:idx val="5"/>
              <c:layout>
                <c:manualLayout>
                  <c:x val="-3.3986914111712584E-2"/>
                  <c:y val="-5.4700471845409201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'динамика прогнозных показат'!$L$43:$L$48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'динамика прогнозных показат'!$M$43:$M$48</c:f>
              <c:numCache>
                <c:formatCode>General</c:formatCode>
                <c:ptCount val="6"/>
                <c:pt idx="0">
                  <c:v>94.3</c:v>
                </c:pt>
                <c:pt idx="1">
                  <c:v>114.3</c:v>
                </c:pt>
                <c:pt idx="2">
                  <c:v>87.5</c:v>
                </c:pt>
                <c:pt idx="3">
                  <c:v>102.9</c:v>
                </c:pt>
                <c:pt idx="4">
                  <c:v>101.4</c:v>
                </c:pt>
                <c:pt idx="5">
                  <c:v>101.4</c:v>
                </c:pt>
              </c:numCache>
            </c:numRef>
          </c:val>
        </c:ser>
        <c:dLbls>
          <c:showVal val="1"/>
        </c:dLbls>
        <c:marker val="1"/>
        <c:axId val="90206976"/>
        <c:axId val="90208512"/>
      </c:lineChart>
      <c:catAx>
        <c:axId val="90206976"/>
        <c:scaling>
          <c:orientation val="minMax"/>
        </c:scaling>
        <c:delete val="1"/>
        <c:axPos val="b"/>
        <c:numFmt formatCode="General" sourceLinked="1"/>
        <c:tickLblPos val="nextTo"/>
        <c:crossAx val="90208512"/>
        <c:crosses val="autoZero"/>
        <c:auto val="1"/>
        <c:lblAlgn val="ctr"/>
        <c:lblOffset val="100"/>
      </c:catAx>
      <c:valAx>
        <c:axId val="90208512"/>
        <c:scaling>
          <c:orientation val="minMax"/>
        </c:scaling>
        <c:delete val="1"/>
        <c:axPos val="l"/>
        <c:numFmt formatCode="General" sourceLinked="1"/>
        <c:tickLblPos val="nextTo"/>
        <c:crossAx val="90206976"/>
        <c:crosses val="autoZero"/>
        <c:crossBetween val="between"/>
      </c:valAx>
    </c:plotArea>
    <c:legend>
      <c:legendPos val="t"/>
      <c:legendEntry>
        <c:idx val="0"/>
        <c:txPr>
          <a:bodyPr/>
          <a:lstStyle/>
          <a:p>
            <a:pPr>
              <a:defRPr sz="1400" b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17515344546201644"/>
          <c:y val="0.89267810495168487"/>
          <c:w val="0.38171956905169441"/>
          <c:h val="9.8842228054826564E-2"/>
        </c:manualLayout>
      </c:layout>
      <c:txPr>
        <a:bodyPr/>
        <a:lstStyle/>
        <a:p>
          <a:pPr>
            <a:defRPr sz="14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0"/>
  <c:chart>
    <c:title>
      <c:tx>
        <c:rich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2022 год</a:t>
            </a:r>
          </a:p>
        </c:rich>
      </c:tx>
    </c:title>
    <c:plotArea>
      <c:layout>
        <c:manualLayout>
          <c:layoutTarget val="inner"/>
          <c:xMode val="edge"/>
          <c:yMode val="edge"/>
          <c:x val="0.11067475940507462"/>
          <c:y val="0.21603382910469521"/>
          <c:w val="0.41753958880139974"/>
          <c:h val="0.69589931466900856"/>
        </c:manualLayout>
      </c:layout>
      <c:pieChart>
        <c:varyColors val="1"/>
        <c:ser>
          <c:idx val="0"/>
          <c:order val="0"/>
          <c:dLbls>
            <c:showPercent val="1"/>
          </c:dLbls>
          <c:cat>
            <c:strRef>
              <c:f>Лист1!$G$3:$I$3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Лист1!$G$4:$I$4</c:f>
              <c:numCache>
                <c:formatCode>General</c:formatCode>
                <c:ptCount val="3"/>
                <c:pt idx="0">
                  <c:v>55325.8</c:v>
                </c:pt>
                <c:pt idx="1">
                  <c:v>777.8</c:v>
                </c:pt>
                <c:pt idx="2">
                  <c:v>2585.9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t"/>
      <c:layout>
        <c:manualLayout>
          <c:xMode val="edge"/>
          <c:yMode val="edge"/>
          <c:x val="0.59184864391951064"/>
          <c:y val="0.25914370078740157"/>
          <c:w val="0.40519160104987056"/>
          <c:h val="0.60030475357247415"/>
        </c:manualLayout>
      </c:layout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0"/>
  <c:chart>
    <c:title>
      <c:tx>
        <c:rich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2023</a:t>
            </a:r>
          </a:p>
        </c:rich>
      </c:tx>
      <c:layout>
        <c:manualLayout>
          <c:xMode val="edge"/>
          <c:yMode val="edge"/>
          <c:x val="0.37145300529478542"/>
          <c:y val="0"/>
        </c:manualLayout>
      </c:layout>
    </c:title>
    <c:plotArea>
      <c:layout>
        <c:manualLayout>
          <c:layoutTarget val="inner"/>
          <c:xMode val="edge"/>
          <c:yMode val="edge"/>
          <c:x val="0.13651113679131807"/>
          <c:y val="0.15533528521603646"/>
          <c:w val="0.40217485406287451"/>
          <c:h val="0.68792593061926577"/>
        </c:manualLayout>
      </c:layout>
      <c:pieChart>
        <c:varyColors val="1"/>
        <c:ser>
          <c:idx val="4"/>
          <c:order val="4"/>
          <c:dLbls>
            <c:showPercent val="1"/>
          </c:dLbls>
          <c:cat>
            <c:strRef>
              <c:f>Лист1!$G$3:$I$3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Лист1!$G$4:$I$4</c:f>
              <c:numCache>
                <c:formatCode>General</c:formatCode>
                <c:ptCount val="3"/>
                <c:pt idx="0">
                  <c:v>0</c:v>
                </c:pt>
                <c:pt idx="1">
                  <c:v>128.19999999999999</c:v>
                </c:pt>
                <c:pt idx="2">
                  <c:v>356.1</c:v>
                </c:pt>
              </c:numCache>
            </c:numRef>
          </c:val>
        </c:ser>
        <c:ser>
          <c:idx val="5"/>
          <c:order val="5"/>
          <c:dLbls>
            <c:showPercent val="1"/>
          </c:dLbls>
          <c:cat>
            <c:strRef>
              <c:f>Лист1!$G$3:$I$3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Лист1!$G$5:$I$5</c:f>
              <c:numCache>
                <c:formatCode>General</c:formatCode>
                <c:ptCount val="3"/>
                <c:pt idx="0">
                  <c:v>0</c:v>
                </c:pt>
                <c:pt idx="1">
                  <c:v>128.19999999999999</c:v>
                </c:pt>
                <c:pt idx="2">
                  <c:v>356.1</c:v>
                </c:pt>
              </c:numCache>
            </c:numRef>
          </c:val>
        </c:ser>
        <c:ser>
          <c:idx val="6"/>
          <c:order val="6"/>
          <c:dLbls>
            <c:showPercent val="1"/>
          </c:dLbls>
          <c:cat>
            <c:strRef>
              <c:f>Лист1!$G$3:$I$3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Лист1!$G$4:$I$4</c:f>
              <c:numCache>
                <c:formatCode>General</c:formatCode>
                <c:ptCount val="3"/>
                <c:pt idx="0">
                  <c:v>0</c:v>
                </c:pt>
                <c:pt idx="1">
                  <c:v>128.19999999999999</c:v>
                </c:pt>
                <c:pt idx="2">
                  <c:v>356.1</c:v>
                </c:pt>
              </c:numCache>
            </c:numRef>
          </c:val>
        </c:ser>
        <c:ser>
          <c:idx val="7"/>
          <c:order val="7"/>
          <c:dLbls>
            <c:showPercent val="1"/>
          </c:dLbls>
          <c:cat>
            <c:strRef>
              <c:f>Лист1!$G$3:$I$3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Лист1!$G$5:$I$5</c:f>
              <c:numCache>
                <c:formatCode>General</c:formatCode>
                <c:ptCount val="3"/>
                <c:pt idx="0">
                  <c:v>0</c:v>
                </c:pt>
                <c:pt idx="1">
                  <c:v>128.19999999999999</c:v>
                </c:pt>
                <c:pt idx="2">
                  <c:v>356.1</c:v>
                </c:pt>
              </c:numCache>
            </c:numRef>
          </c:val>
        </c:ser>
        <c:ser>
          <c:idx val="2"/>
          <c:order val="2"/>
          <c:dLbls>
            <c:showPercent val="1"/>
          </c:dLbls>
          <c:cat>
            <c:strRef>
              <c:f>Лист1!$G$3:$I$3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Лист1!$G$4:$I$4</c:f>
              <c:numCache>
                <c:formatCode>General</c:formatCode>
                <c:ptCount val="3"/>
                <c:pt idx="0">
                  <c:v>0</c:v>
                </c:pt>
                <c:pt idx="1">
                  <c:v>128.19999999999999</c:v>
                </c:pt>
                <c:pt idx="2">
                  <c:v>356.1</c:v>
                </c:pt>
              </c:numCache>
            </c:numRef>
          </c:val>
        </c:ser>
        <c:ser>
          <c:idx val="3"/>
          <c:order val="3"/>
          <c:dLbls>
            <c:showPercent val="1"/>
          </c:dLbls>
          <c:cat>
            <c:strRef>
              <c:f>Лист1!$G$3:$I$3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Лист1!$G$5:$I$5</c:f>
              <c:numCache>
                <c:formatCode>General</c:formatCode>
                <c:ptCount val="3"/>
                <c:pt idx="0">
                  <c:v>0</c:v>
                </c:pt>
                <c:pt idx="1">
                  <c:v>128.19999999999999</c:v>
                </c:pt>
                <c:pt idx="2">
                  <c:v>356.1</c:v>
                </c:pt>
              </c:numCache>
            </c:numRef>
          </c:val>
        </c:ser>
        <c:ser>
          <c:idx val="0"/>
          <c:order val="0"/>
          <c:dLbls>
            <c:dLbl>
              <c:idx val="0"/>
              <c:layout>
                <c:manualLayout>
                  <c:x val="-5.2252843394575679E-4"/>
                  <c:y val="-1.5213254593175853E-2"/>
                </c:manualLayout>
              </c:layout>
              <c:showPercent val="1"/>
            </c:dLbl>
            <c:showPercent val="1"/>
          </c:dLbls>
          <c:cat>
            <c:strRef>
              <c:f>Лист1!$G$3:$I$3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Лист1!$G$4:$I$4</c:f>
              <c:numCache>
                <c:formatCode>General</c:formatCode>
                <c:ptCount val="3"/>
                <c:pt idx="0">
                  <c:v>0</c:v>
                </c:pt>
                <c:pt idx="1">
                  <c:v>128.19999999999999</c:v>
                </c:pt>
                <c:pt idx="2">
                  <c:v>356.1</c:v>
                </c:pt>
              </c:numCache>
            </c:numRef>
          </c:val>
        </c:ser>
        <c:ser>
          <c:idx val="1"/>
          <c:order val="1"/>
          <c:dLbls>
            <c:showPercent val="1"/>
          </c:dLbls>
          <c:cat>
            <c:strRef>
              <c:f>Лист1!$G$3:$I$3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Лист1!$G$5:$I$5</c:f>
              <c:numCache>
                <c:formatCode>General</c:formatCode>
                <c:ptCount val="3"/>
                <c:pt idx="0">
                  <c:v>0</c:v>
                </c:pt>
                <c:pt idx="1">
                  <c:v>128.19999999999999</c:v>
                </c:pt>
                <c:pt idx="2">
                  <c:v>356.1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>
        <c:manualLayout>
          <c:xMode val="edge"/>
          <c:yMode val="edge"/>
          <c:x val="0.59861593931048562"/>
          <c:y val="0.18364544301204963"/>
          <c:w val="0.3521532967598594"/>
          <c:h val="0.58920064656728466"/>
        </c:manualLayout>
      </c:layout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0"/>
  <c:chart>
    <c:title>
      <c:tx>
        <c:rich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2024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c:rich>
      </c:tx>
      <c:layout>
        <c:manualLayout>
          <c:xMode val="edge"/>
          <c:yMode val="edge"/>
          <c:x val="0.38512821749746939"/>
          <c:y val="5.1461628117720114E-2"/>
        </c:manualLayout>
      </c:layout>
    </c:title>
    <c:plotArea>
      <c:layout>
        <c:manualLayout>
          <c:layoutTarget val="inner"/>
          <c:xMode val="edge"/>
          <c:yMode val="edge"/>
          <c:x val="0.12557096702917087"/>
          <c:y val="0.1834052641893387"/>
          <c:w val="0.3967047691818032"/>
          <c:h val="0.67856927096149855"/>
        </c:manualLayout>
      </c:layout>
      <c:pieChart>
        <c:varyColors val="1"/>
        <c:ser>
          <c:idx val="2"/>
          <c:order val="2"/>
          <c:dLbls>
            <c:showPercent val="1"/>
          </c:dLbls>
          <c:cat>
            <c:strRef>
              <c:f>Лист1!$G$3:$I$3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Лист1!$G$4:$I$4</c:f>
              <c:numCache>
                <c:formatCode>General</c:formatCode>
                <c:ptCount val="3"/>
                <c:pt idx="0">
                  <c:v>0</c:v>
                </c:pt>
                <c:pt idx="1">
                  <c:v>128.19999999999999</c:v>
                </c:pt>
                <c:pt idx="2">
                  <c:v>356.1</c:v>
                </c:pt>
              </c:numCache>
            </c:numRef>
          </c:val>
        </c:ser>
        <c:ser>
          <c:idx val="3"/>
          <c:order val="3"/>
          <c:dLbls>
            <c:showPercent val="1"/>
          </c:dLbls>
          <c:cat>
            <c:strRef>
              <c:f>Лист1!$G$3:$I$3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Лист1!$G$5:$I$5</c:f>
              <c:numCache>
                <c:formatCode>General</c:formatCode>
                <c:ptCount val="3"/>
                <c:pt idx="0">
                  <c:v>0</c:v>
                </c:pt>
                <c:pt idx="1">
                  <c:v>128.19999999999999</c:v>
                </c:pt>
                <c:pt idx="2">
                  <c:v>356.1</c:v>
                </c:pt>
              </c:numCache>
            </c:numRef>
          </c:val>
        </c:ser>
        <c:ser>
          <c:idx val="0"/>
          <c:order val="0"/>
          <c:dLbls>
            <c:dLbl>
              <c:idx val="0"/>
              <c:layout>
                <c:manualLayout>
                  <c:x val="-5.2252843394575679E-4"/>
                  <c:y val="-1.5213254593175853E-2"/>
                </c:manualLayout>
              </c:layout>
              <c:showPercent val="1"/>
            </c:dLbl>
            <c:showPercent val="1"/>
          </c:dLbls>
          <c:cat>
            <c:strRef>
              <c:f>Лист1!$G$3:$I$3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Лист1!$G$4:$I$4</c:f>
              <c:numCache>
                <c:formatCode>General</c:formatCode>
                <c:ptCount val="3"/>
                <c:pt idx="0">
                  <c:v>0</c:v>
                </c:pt>
                <c:pt idx="1">
                  <c:v>128.19999999999999</c:v>
                </c:pt>
                <c:pt idx="2">
                  <c:v>356.1</c:v>
                </c:pt>
              </c:numCache>
            </c:numRef>
          </c:val>
        </c:ser>
        <c:ser>
          <c:idx val="1"/>
          <c:order val="1"/>
          <c:dLbls>
            <c:showPercent val="1"/>
          </c:dLbls>
          <c:cat>
            <c:strRef>
              <c:f>Лист1!$G$3:$I$3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Лист1!$G$5:$I$5</c:f>
              <c:numCache>
                <c:formatCode>General</c:formatCode>
                <c:ptCount val="3"/>
                <c:pt idx="0">
                  <c:v>0</c:v>
                </c:pt>
                <c:pt idx="1">
                  <c:v>128.19999999999999</c:v>
                </c:pt>
                <c:pt idx="2">
                  <c:v>356.1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>
        <c:manualLayout>
          <c:xMode val="edge"/>
          <c:yMode val="edge"/>
          <c:x val="0.59861593931048562"/>
          <c:y val="0.31931700804967705"/>
          <c:w val="0.3521532967598594"/>
          <c:h val="0.45352908152966165"/>
        </c:manualLayout>
      </c:layout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0"/>
  <c:chart>
    <c:title>
      <c:tx>
        <c:rich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2025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c:rich>
      </c:tx>
      <c:layout>
        <c:manualLayout>
          <c:xMode val="edge"/>
          <c:yMode val="edge"/>
          <c:x val="0.41666952652488398"/>
          <c:y val="2.8069978973301841E-2"/>
        </c:manualLayout>
      </c:layout>
    </c:title>
    <c:plotArea>
      <c:layout>
        <c:manualLayout>
          <c:layoutTarget val="inner"/>
          <c:xMode val="edge"/>
          <c:yMode val="edge"/>
          <c:x val="0.12557096702917087"/>
          <c:y val="0.15695980762118394"/>
          <c:w val="0.42251131374962797"/>
          <c:h val="0.68935558401027897"/>
        </c:manualLayout>
      </c:layout>
      <c:pieChart>
        <c:varyColors val="1"/>
        <c:ser>
          <c:idx val="2"/>
          <c:order val="2"/>
          <c:dLbls>
            <c:showPercent val="1"/>
          </c:dLbls>
          <c:cat>
            <c:strRef>
              <c:f>Лист1!$G$3:$I$3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Лист1!$G$4:$I$4</c:f>
              <c:numCache>
                <c:formatCode>General</c:formatCode>
                <c:ptCount val="3"/>
                <c:pt idx="0">
                  <c:v>0</c:v>
                </c:pt>
                <c:pt idx="1">
                  <c:v>128.19999999999999</c:v>
                </c:pt>
                <c:pt idx="2">
                  <c:v>356.1</c:v>
                </c:pt>
              </c:numCache>
            </c:numRef>
          </c:val>
        </c:ser>
        <c:ser>
          <c:idx val="3"/>
          <c:order val="3"/>
          <c:dLbls>
            <c:showPercent val="1"/>
          </c:dLbls>
          <c:cat>
            <c:strRef>
              <c:f>Лист1!$G$3:$I$3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Лист1!$G$5:$I$5</c:f>
              <c:numCache>
                <c:formatCode>General</c:formatCode>
                <c:ptCount val="3"/>
                <c:pt idx="0">
                  <c:v>0</c:v>
                </c:pt>
                <c:pt idx="1">
                  <c:v>128.19999999999999</c:v>
                </c:pt>
                <c:pt idx="2">
                  <c:v>356.1</c:v>
                </c:pt>
              </c:numCache>
            </c:numRef>
          </c:val>
        </c:ser>
        <c:ser>
          <c:idx val="0"/>
          <c:order val="0"/>
          <c:dLbls>
            <c:dLbl>
              <c:idx val="0"/>
              <c:layout>
                <c:manualLayout>
                  <c:x val="-5.2252843394575679E-4"/>
                  <c:y val="-1.5213254593175853E-2"/>
                </c:manualLayout>
              </c:layout>
              <c:showPercent val="1"/>
            </c:dLbl>
            <c:showPercent val="1"/>
          </c:dLbls>
          <c:cat>
            <c:strRef>
              <c:f>Лист1!$G$3:$I$3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Лист1!$G$4:$I$4</c:f>
              <c:numCache>
                <c:formatCode>General</c:formatCode>
                <c:ptCount val="3"/>
                <c:pt idx="0">
                  <c:v>0</c:v>
                </c:pt>
                <c:pt idx="1">
                  <c:v>128.19999999999999</c:v>
                </c:pt>
                <c:pt idx="2">
                  <c:v>356.1</c:v>
                </c:pt>
              </c:numCache>
            </c:numRef>
          </c:val>
        </c:ser>
        <c:ser>
          <c:idx val="1"/>
          <c:order val="1"/>
          <c:dLbls>
            <c:showPercent val="1"/>
          </c:dLbls>
          <c:cat>
            <c:strRef>
              <c:f>Лист1!$G$3:$I$3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Лист1!$G$5:$I$5</c:f>
              <c:numCache>
                <c:formatCode>General</c:formatCode>
                <c:ptCount val="3"/>
                <c:pt idx="0">
                  <c:v>0</c:v>
                </c:pt>
                <c:pt idx="1">
                  <c:v>128.19999999999999</c:v>
                </c:pt>
                <c:pt idx="2">
                  <c:v>356.1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>
        <c:manualLayout>
          <c:xMode val="edge"/>
          <c:yMode val="edge"/>
          <c:x val="0.59861588883038719"/>
          <c:y val="0.26317705010307063"/>
          <c:w val="0.3980315294852888"/>
          <c:h val="0.45352908152966165"/>
        </c:manualLayout>
      </c:layout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>
        <c:manualLayout>
          <c:layoutTarget val="inner"/>
          <c:xMode val="edge"/>
          <c:yMode val="edge"/>
          <c:x val="6.759478219645712E-2"/>
          <c:y val="2.5910619471907446E-2"/>
          <c:w val="0.47232614631724645"/>
          <c:h val="0.82382495987707571"/>
        </c:manualLayout>
      </c:layout>
      <c:pieChart>
        <c:varyColors val="1"/>
        <c:ser>
          <c:idx val="0"/>
          <c:order val="0"/>
          <c:cat>
            <c:strRef>
              <c:f>'по основным отраслям'!$A$4:$A$9</c:f>
              <c:strCache>
                <c:ptCount val="6"/>
                <c:pt idx="0">
                  <c:v>Отрасли социальной сферы-63,5% </c:v>
                </c:pt>
                <c:pt idx="1">
                  <c:v>Общегосударственные вопросы-12,4%</c:v>
                </c:pt>
                <c:pt idx="2">
                  <c:v>Национальная безопасность и правоохранительная деятельность-3,4%</c:v>
                </c:pt>
                <c:pt idx="3">
                  <c:v>Национальная экономика-10,8%</c:v>
                </c:pt>
                <c:pt idx="4">
                  <c:v>Жилищно-коммунальное хозяйство-9,2</c:v>
                </c:pt>
                <c:pt idx="5">
                  <c:v>прочие расходы-0,7%</c:v>
                </c:pt>
              </c:strCache>
            </c:strRef>
          </c:cat>
          <c:val>
            <c:numRef>
              <c:f>'по основным отраслям'!$B$4:$B$9</c:f>
              <c:numCache>
                <c:formatCode>#,##0.0</c:formatCode>
                <c:ptCount val="6"/>
                <c:pt idx="0">
                  <c:v>63.526445283425858</c:v>
                </c:pt>
                <c:pt idx="1">
                  <c:v>12.362386309723696</c:v>
                </c:pt>
                <c:pt idx="2">
                  <c:v>3.4041742212708952</c:v>
                </c:pt>
                <c:pt idx="3">
                  <c:v>10.787982041653985</c:v>
                </c:pt>
                <c:pt idx="4">
                  <c:v>9.2143274075250634</c:v>
                </c:pt>
                <c:pt idx="5">
                  <c:v>0.7046847364005977</c:v>
                </c:pt>
              </c:numCache>
            </c:numRef>
          </c:val>
        </c:ser>
        <c:firstSliceAng val="244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58424430877541356"/>
          <c:y val="0"/>
          <c:w val="0.39797790515154619"/>
          <c:h val="1"/>
        </c:manualLayout>
      </c:layout>
    </c:legend>
    <c:plotVisOnly val="1"/>
    <c:dispBlanksAs val="zero"/>
  </c:chart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>
        <c:manualLayout>
          <c:layoutTarget val="inner"/>
          <c:xMode val="edge"/>
          <c:yMode val="edge"/>
          <c:x val="1.5702099737532841E-2"/>
          <c:y val="0.10185185185185186"/>
          <c:w val="0.46111111111111114"/>
          <c:h val="0.76851851851851982"/>
        </c:manualLayout>
      </c:layout>
      <c:pieChart>
        <c:varyColors val="1"/>
        <c:ser>
          <c:idx val="0"/>
          <c:order val="0"/>
          <c:cat>
            <c:strRef>
              <c:f>'по основным отраслям'!$A$18:$A$23</c:f>
              <c:strCache>
                <c:ptCount val="6"/>
                <c:pt idx="0">
                  <c:v>Отрасли социальной сферы-62,3% </c:v>
                </c:pt>
                <c:pt idx="1">
                  <c:v>Общегосударственные вопросы-13,1%</c:v>
                </c:pt>
                <c:pt idx="2">
                  <c:v>Национальная безопасность и правоохранительная деятельность-4,0%</c:v>
                </c:pt>
                <c:pt idx="3">
                  <c:v>Национальная экономика-11,8%</c:v>
                </c:pt>
                <c:pt idx="4">
                  <c:v>Жилищно-коммунальное хозяйство-6,8</c:v>
                </c:pt>
                <c:pt idx="5">
                  <c:v>прочие расходы (в том числе условно утверждаемые расходы)-2,0%</c:v>
                </c:pt>
              </c:strCache>
            </c:strRef>
          </c:cat>
          <c:val>
            <c:numRef>
              <c:f>'по основным отраслям'!$B$18:$B$23</c:f>
              <c:numCache>
                <c:formatCode>#,##0.00</c:formatCode>
                <c:ptCount val="6"/>
                <c:pt idx="0">
                  <c:v>363908.89999999997</c:v>
                </c:pt>
                <c:pt idx="1">
                  <c:v>76386.3</c:v>
                </c:pt>
                <c:pt idx="2">
                  <c:v>23318.799999999996</c:v>
                </c:pt>
                <c:pt idx="3">
                  <c:v>68990.899999999994</c:v>
                </c:pt>
                <c:pt idx="4">
                  <c:v>39468.300000000003</c:v>
                </c:pt>
                <c:pt idx="5" formatCode="General">
                  <c:v>11607.5</c:v>
                </c:pt>
              </c:numCache>
            </c:numRef>
          </c:val>
        </c:ser>
        <c:firstSliceAng val="248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51473753280839962"/>
          <c:y val="4.8622776319626734E-2"/>
          <c:w val="0.45192913385826788"/>
          <c:h val="0.86108778069408065"/>
        </c:manualLayout>
      </c:layout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>
        <c:manualLayout>
          <c:layoutTarget val="inner"/>
          <c:xMode val="edge"/>
          <c:yMode val="edge"/>
          <c:x val="3.172056964156407E-2"/>
          <c:y val="7.8703703703703734E-2"/>
          <c:w val="0.46944444444444494"/>
          <c:h val="0.78240740740740744"/>
        </c:manualLayout>
      </c:layout>
      <c:pieChart>
        <c:varyColors val="1"/>
        <c:ser>
          <c:idx val="0"/>
          <c:order val="0"/>
          <c:cat>
            <c:strRef>
              <c:f>'по основным отраслям'!$A$34:$A$39</c:f>
              <c:strCache>
                <c:ptCount val="6"/>
                <c:pt idx="0">
                  <c:v>Отрасли социальной сферы-61,1% </c:v>
                </c:pt>
                <c:pt idx="1">
                  <c:v>Общегосударственные вопросы-13,3%</c:v>
                </c:pt>
                <c:pt idx="2">
                  <c:v>Национальная безопасность и правоохранительная деятельность-3,9%</c:v>
                </c:pt>
                <c:pt idx="3">
                  <c:v>Национальная экономика-11,5%</c:v>
                </c:pt>
                <c:pt idx="4">
                  <c:v>Жилищно-коммунальное хозяйство-6,6%</c:v>
                </c:pt>
                <c:pt idx="5">
                  <c:v>прочие расходы (в том числе условно утверждаемые расходы)-3,6%</c:v>
                </c:pt>
              </c:strCache>
            </c:strRef>
          </c:cat>
          <c:val>
            <c:numRef>
              <c:f>'по основным отраслям'!$B$34:$B$39</c:f>
              <c:numCache>
                <c:formatCode>#,##0.00</c:formatCode>
                <c:ptCount val="6"/>
                <c:pt idx="0">
                  <c:v>363551.3</c:v>
                </c:pt>
                <c:pt idx="1">
                  <c:v>78911.8</c:v>
                </c:pt>
                <c:pt idx="2">
                  <c:v>23334.5</c:v>
                </c:pt>
                <c:pt idx="3">
                  <c:v>68710.3</c:v>
                </c:pt>
                <c:pt idx="4">
                  <c:v>39467.1</c:v>
                </c:pt>
                <c:pt idx="5" formatCode="General">
                  <c:v>21325.3</c:v>
                </c:pt>
              </c:numCache>
            </c:numRef>
          </c:val>
        </c:ser>
        <c:firstSliceAng val="246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52577400323697865"/>
          <c:y val="7.6400554097404497E-2"/>
          <c:w val="0.45755930487445984"/>
          <c:h val="0.80090259550889475"/>
        </c:manualLayout>
      </c:layout>
    </c:legend>
    <c:plotVisOnly val="1"/>
    <c:dispBlanksAs val="zero"/>
  </c:chart>
  <c:externalData r:id="rId1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/>
      <c:doughnutChart>
        <c:varyColors val="1"/>
        <c:ser>
          <c:idx val="0"/>
          <c:order val="0"/>
          <c:val>
            <c:numRef>
              <c:f>'соц сфера консол'!$B$20:$B$21</c:f>
              <c:numCache>
                <c:formatCode>General</c:formatCode>
                <c:ptCount val="2"/>
                <c:pt idx="0">
                  <c:v>632.20000000000005</c:v>
                </c:pt>
                <c:pt idx="1">
                  <c:v>437.5</c:v>
                </c:pt>
              </c:numCache>
            </c:numRef>
          </c:val>
        </c:ser>
        <c:firstSliceAng val="0"/>
        <c:holeSize val="50"/>
      </c:doughnutChart>
      <c:spPr>
        <a:noFill/>
        <a:ln w="25400">
          <a:noFill/>
        </a:ln>
      </c:spPr>
    </c:plotArea>
    <c:plotVisOnly val="1"/>
    <c:dispBlanksAs val="zero"/>
  </c:chart>
  <c:externalData r:id="rId1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autoTitleDeleted val="1"/>
    <c:plotArea>
      <c:layout/>
      <c:barChart>
        <c:barDir val="bar"/>
        <c:grouping val="stacked"/>
        <c:ser>
          <c:idx val="0"/>
          <c:order val="0"/>
          <c:tx>
            <c:strRef>
              <c:f>мп!$A$4</c:f>
              <c:strCache>
                <c:ptCount val="1"/>
                <c:pt idx="0">
                  <c:v>2023</c:v>
                </c:pt>
              </c:strCache>
            </c:strRef>
          </c:tx>
          <c:dLbls>
            <c:dLbl>
              <c:idx val="1"/>
              <c:layout>
                <c:manualLayout>
                  <c:x val="2.0833333333333412E-2"/>
                  <c:y val="0"/>
                </c:manualLayout>
              </c:layout>
              <c:showVal val="1"/>
            </c:dLbl>
            <c:dLbl>
              <c:idx val="2"/>
              <c:layout>
                <c:manualLayout>
                  <c:x val="2.0833333333333412E-2"/>
                  <c:y val="0"/>
                </c:manualLayout>
              </c:layout>
              <c:showVal val="1"/>
            </c:dLbl>
            <c:dLbl>
              <c:idx val="3"/>
              <c:layout>
                <c:manualLayout>
                  <c:x val="1.6666666666666701E-2"/>
                  <c:y val="2.091496895856308E-3"/>
                </c:manualLayout>
              </c:layout>
              <c:showVal val="1"/>
            </c:dLbl>
            <c:dLbl>
              <c:idx val="4"/>
              <c:layout>
                <c:manualLayout>
                  <c:x val="2.5000000000000001E-2"/>
                  <c:y val="2.091496895856308E-3"/>
                </c:manualLayout>
              </c:layout>
              <c:showVal val="1"/>
            </c:dLbl>
            <c:dLbl>
              <c:idx val="5"/>
              <c:layout>
                <c:manualLayout>
                  <c:x val="2.3611111111111197E-2"/>
                  <c:y val="2.091496895856308E-3"/>
                </c:manualLayout>
              </c:layout>
              <c:showVal val="1"/>
            </c:dLbl>
            <c:dLbl>
              <c:idx val="6"/>
              <c:layout>
                <c:manualLayout>
                  <c:x val="2.2222222222222251E-2"/>
                  <c:y val="4.1829937917127E-3"/>
                </c:manualLayout>
              </c:layout>
              <c:showVal val="1"/>
            </c:dLbl>
            <c:dLbl>
              <c:idx val="15"/>
              <c:tx>
                <c:rich>
                  <a:bodyPr/>
                  <a:lstStyle/>
                  <a:p>
                    <a:r>
                      <a:rPr lang="ru-RU" dirty="0" smtClean="0"/>
                      <a:t>281,5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мп!$B$3:$Q$3</c:f>
              <c:strCache>
                <c:ptCount val="16"/>
                <c:pt idx="1">
                  <c:v>Развитие предпринимательства Княгининского муниципального района Нижегородской области</c:v>
                </c:pt>
                <c:pt idx="2">
                  <c:v>Улучшение условий и охраны труда в организациях Княгининского муниципального района</c:v>
                </c:pt>
                <c:pt idx="3">
                  <c:v>Обеспечение граждан Княгининского муниципального района Нижегородской области доступным и комфортным жильем</c:v>
                </c:pt>
                <c:pt idx="4">
                  <c:v>Формирование комфортной городской среды на территории  муниципального образования Княгининского муниципального округа Нижегородской области</c:v>
                </c:pt>
                <c:pt idx="5">
                  <c:v>Управление муниципальной собственностью Княгининского муниципального района</c:v>
                </c:pt>
                <c:pt idx="6">
                  <c:v>Социальная поддержка граждан Княгининского муниципального района Нижегородской области</c:v>
                </c:pt>
                <c:pt idx="7">
                  <c:v>Обеспечение населения Княгининского муниципального района Нижегородской области качественными услугами в сфере жилищно-коммунального хозяйства и транспортного обслуживания</c:v>
                </c:pt>
                <c:pt idx="8">
                  <c:v>Обеспечение безопасности жизни населения Княгининского муниципального района Нижегородской области</c:v>
                </c:pt>
                <c:pt idx="9">
                  <c:v>Управление муниципальными финансами Княгининского муниципального района</c:v>
                </c:pt>
                <c:pt idx="10">
                  <c:v>Развитие благоустройства территории  Княгининского муниципального округа  Нижегородской области</c:v>
                </c:pt>
                <c:pt idx="11">
                  <c:v>Информационное общество Княгининского муниципального района Нижегородской области</c:v>
                </c:pt>
                <c:pt idx="12">
                  <c:v>Развитие агропромышленного комплекса Княгининского муниципального района Нижегородской области</c:v>
                </c:pt>
                <c:pt idx="13">
                  <c:v>Развитие физической культуры и массового спорта Княгининского муниципального района Нижегородской области</c:v>
                </c:pt>
                <c:pt idx="14">
                  <c:v>Развитие культуры и туризма Княгининского муниципального района Нижегородской области</c:v>
                </c:pt>
                <c:pt idx="15">
                  <c:v>Развитие образования Княгининского муниципального района Нижегородской области</c:v>
                </c:pt>
              </c:strCache>
            </c:strRef>
          </c:cat>
          <c:val>
            <c:numRef>
              <c:f>мп!$B$4:$Q$4</c:f>
              <c:numCache>
                <c:formatCode>General</c:formatCode>
                <c:ptCount val="16"/>
                <c:pt idx="1">
                  <c:v>1.2</c:v>
                </c:pt>
                <c:pt idx="2">
                  <c:v>3</c:v>
                </c:pt>
                <c:pt idx="3">
                  <c:v>5.5</c:v>
                </c:pt>
                <c:pt idx="4">
                  <c:v>6.1</c:v>
                </c:pt>
                <c:pt idx="5">
                  <c:v>6.6</c:v>
                </c:pt>
                <c:pt idx="6">
                  <c:v>8.2000000000000011</c:v>
                </c:pt>
                <c:pt idx="7">
                  <c:v>25.2</c:v>
                </c:pt>
                <c:pt idx="8">
                  <c:v>34.800000000000004</c:v>
                </c:pt>
                <c:pt idx="9">
                  <c:v>35.300000000000004</c:v>
                </c:pt>
                <c:pt idx="10">
                  <c:v>37.1</c:v>
                </c:pt>
                <c:pt idx="11">
                  <c:v>41.2</c:v>
                </c:pt>
                <c:pt idx="12">
                  <c:v>48.1</c:v>
                </c:pt>
                <c:pt idx="13">
                  <c:v>71.900000000000006</c:v>
                </c:pt>
                <c:pt idx="14">
                  <c:v>72.2</c:v>
                </c:pt>
                <c:pt idx="15">
                  <c:v>281.5</c:v>
                </c:pt>
              </c:numCache>
            </c:numRef>
          </c:val>
        </c:ser>
        <c:dLbls>
          <c:showVal val="1"/>
        </c:dLbls>
        <c:gapWidth val="95"/>
        <c:overlap val="100"/>
        <c:axId val="91005696"/>
        <c:axId val="91007232"/>
      </c:barChart>
      <c:catAx>
        <c:axId val="91005696"/>
        <c:scaling>
          <c:orientation val="minMax"/>
        </c:scaling>
        <c:axPos val="l"/>
        <c:numFmt formatCode="General" sourceLinked="1"/>
        <c:maj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1007232"/>
        <c:crosses val="autoZero"/>
        <c:auto val="1"/>
        <c:lblAlgn val="ctr"/>
        <c:lblOffset val="100"/>
      </c:catAx>
      <c:valAx>
        <c:axId val="91007232"/>
        <c:scaling>
          <c:orientation val="minMax"/>
        </c:scaling>
        <c:delete val="1"/>
        <c:axPos val="b"/>
        <c:numFmt formatCode="General" sourceLinked="1"/>
        <c:tickLblPos val="nextTo"/>
        <c:crossAx val="91005696"/>
        <c:crosses val="autoZero"/>
        <c:crossBetween val="between"/>
      </c:valAx>
    </c:plotArea>
    <c:plotVisOnly val="1"/>
    <c:dispBlanksAs val="gap"/>
  </c:chart>
  <c:externalData r:id="rId1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stacked"/>
        <c:gapWidth val="55"/>
        <c:overlap val="100"/>
        <c:axId val="91320320"/>
        <c:axId val="91953024"/>
      </c:barChart>
      <c:catAx>
        <c:axId val="91320320"/>
        <c:scaling>
          <c:orientation val="minMax"/>
        </c:scaling>
        <c:delete val="1"/>
        <c:axPos val="b"/>
        <c:title/>
        <c:majorTickMark val="none"/>
        <c:tickLblPos val="none"/>
        <c:crossAx val="91953024"/>
        <c:crosses val="autoZero"/>
        <c:auto val="1"/>
        <c:lblAlgn val="ctr"/>
        <c:lblOffset val="100"/>
      </c:catAx>
      <c:valAx>
        <c:axId val="91953024"/>
        <c:scaling>
          <c:orientation val="minMax"/>
        </c:scaling>
        <c:delete val="1"/>
        <c:axPos val="l"/>
        <c:title/>
        <c:numFmt formatCode="General" sourceLinked="1"/>
        <c:majorTickMark val="none"/>
        <c:tickLblPos val="none"/>
        <c:crossAx val="9132032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externalData r:id="rId1"/>
  <c:userShapes r:id="rId2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/>
    <c:plotArea>
      <c:layout/>
      <c:barChart>
        <c:barDir val="col"/>
        <c:grouping val="stacked"/>
        <c:gapWidth val="55"/>
        <c:overlap val="100"/>
        <c:axId val="92087040"/>
        <c:axId val="92784128"/>
      </c:barChart>
      <c:catAx>
        <c:axId val="92087040"/>
        <c:scaling>
          <c:orientation val="minMax"/>
        </c:scaling>
        <c:axPos val="b"/>
        <c:title/>
        <c:majorTickMark val="none"/>
        <c:tickLblPos val="nextTo"/>
        <c:crossAx val="92784128"/>
        <c:crosses val="autoZero"/>
        <c:auto val="1"/>
        <c:lblAlgn val="ctr"/>
        <c:lblOffset val="100"/>
      </c:catAx>
      <c:valAx>
        <c:axId val="92784128"/>
        <c:scaling>
          <c:orientation val="minMax"/>
        </c:scaling>
        <c:delete val="1"/>
        <c:axPos val="l"/>
        <c:majorGridlines/>
        <c:title/>
        <c:numFmt formatCode="General" sourceLinked="1"/>
        <c:majorTickMark val="none"/>
        <c:tickLblPos val="none"/>
        <c:crossAx val="92087040"/>
        <c:crosses val="autoZero"/>
        <c:crossBetween val="between"/>
      </c:valAx>
    </c:plotArea>
    <c:plotVisOnly val="1"/>
    <c:dispBlanksAs val="gap"/>
  </c:chart>
  <c:externalData r:id="rId1"/>
  <c:userShapes r:id="rId2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view3D>
      <c:depthPercent val="100"/>
      <c:perspective val="30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val>
            <c:numRef>
              <c:f>Лист1!$B$2</c:f>
              <c:numCache>
                <c:formatCode>General</c:formatCode>
                <c:ptCount val="1"/>
                <c:pt idx="0">
                  <c:v>64489.7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</c:v>
                </c:pt>
              </c:strCache>
            </c:strRef>
          </c:tx>
          <c:val>
            <c:numRef>
              <c:f>Лист1!$C$2</c:f>
              <c:numCache>
                <c:formatCode>General</c:formatCode>
                <c:ptCount val="1"/>
                <c:pt idx="0">
                  <c:v>72189.2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2024</c:v>
                </c:pt>
              </c:strCache>
            </c:strRef>
          </c:tx>
          <c:val>
            <c:numRef>
              <c:f>Лист1!$D$2</c:f>
              <c:numCache>
                <c:formatCode>General</c:formatCode>
                <c:ptCount val="1"/>
                <c:pt idx="0">
                  <c:v>64848.1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2025</c:v>
                </c:pt>
              </c:strCache>
            </c:strRef>
          </c:tx>
          <c:val>
            <c:numRef>
              <c:f>Лист1!$E$2</c:f>
              <c:numCache>
                <c:formatCode>General</c:formatCode>
                <c:ptCount val="1"/>
                <c:pt idx="0">
                  <c:v>64808.1</c:v>
                </c:pt>
              </c:numCache>
            </c:numRef>
          </c:val>
        </c:ser>
        <c:shape val="cylinder"/>
        <c:axId val="93563904"/>
        <c:axId val="93573888"/>
        <c:axId val="0"/>
      </c:bar3DChart>
      <c:catAx>
        <c:axId val="93563904"/>
        <c:scaling>
          <c:orientation val="minMax"/>
        </c:scaling>
        <c:delete val="1"/>
        <c:axPos val="b"/>
        <c:tickLblPos val="nextTo"/>
        <c:crossAx val="93573888"/>
        <c:crosses val="autoZero"/>
        <c:auto val="1"/>
        <c:lblAlgn val="ctr"/>
        <c:lblOffset val="100"/>
      </c:catAx>
      <c:valAx>
        <c:axId val="93573888"/>
        <c:scaling>
          <c:orientation val="minMax"/>
        </c:scaling>
        <c:delete val="1"/>
        <c:axPos val="l"/>
        <c:majorGridlines/>
        <c:numFmt formatCode="General" sourceLinked="1"/>
        <c:tickLblPos val="nextTo"/>
        <c:crossAx val="93563904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txPr>
        <a:bodyPr/>
        <a:lstStyle/>
        <a:p>
          <a:pPr>
            <a:defRPr sz="12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4A9C71-5243-4375-98C7-BA189146832B}" type="doc">
      <dgm:prSet loTypeId="urn:microsoft.com/office/officeart/2005/8/layout/radial5" loCatId="relationship" qsTypeId="urn:microsoft.com/office/officeart/2005/8/quickstyle/3d1" qsCatId="3D" csTypeId="urn:microsoft.com/office/officeart/2005/8/colors/colorful1#6" csCatId="colorful" phldr="1"/>
      <dgm:spPr/>
      <dgm:t>
        <a:bodyPr/>
        <a:lstStyle/>
        <a:p>
          <a:endParaRPr lang="ru-RU"/>
        </a:p>
      </dgm:t>
    </dgm:pt>
    <dgm:pt modelId="{6F647F05-65E5-443B-9310-4AF895EEC1B0}">
      <dgm:prSet phldrT="[Текст]" custT="1"/>
      <dgm:spPr/>
      <dgm:t>
        <a:bodyPr/>
        <a:lstStyle/>
        <a:p>
          <a:pPr algn="ctr"/>
          <a:r>
            <a:rPr lang="ru-RU" sz="1400" b="1" i="1" dirty="0" smtClean="0">
              <a:latin typeface="Times New Roman" pitchFamily="18" charset="0"/>
              <a:cs typeface="Times New Roman" pitchFamily="18" charset="0"/>
            </a:rPr>
            <a:t>Расходы бюджета – это выплачиваемые из бюджета денежные средства, за исключением средств, являющихся источниками финансирования дефицита бюджета</a:t>
          </a:r>
          <a:endParaRPr lang="ru-RU" sz="1400" b="1" i="1" dirty="0">
            <a:latin typeface="Times New Roman" pitchFamily="18" charset="0"/>
            <a:cs typeface="Times New Roman" pitchFamily="18" charset="0"/>
          </a:endParaRPr>
        </a:p>
      </dgm:t>
    </dgm:pt>
    <dgm:pt modelId="{75BFC95B-EA58-4583-BC2B-08582B3ED8DC}" type="parTrans" cxnId="{F280695C-BCD4-44D5-BD42-7B1024E9C69E}">
      <dgm:prSet/>
      <dgm:spPr/>
      <dgm:t>
        <a:bodyPr/>
        <a:lstStyle/>
        <a:p>
          <a:endParaRPr lang="ru-RU"/>
        </a:p>
      </dgm:t>
    </dgm:pt>
    <dgm:pt modelId="{FCC559A8-CB2E-461F-864E-CCB99C0FD9A4}" type="sibTrans" cxnId="{F280695C-BCD4-44D5-BD42-7B1024E9C69E}">
      <dgm:prSet/>
      <dgm:spPr/>
      <dgm:t>
        <a:bodyPr/>
        <a:lstStyle/>
        <a:p>
          <a:endParaRPr lang="ru-RU"/>
        </a:p>
      </dgm:t>
    </dgm:pt>
    <dgm:pt modelId="{3BA0FA79-0F0A-4F39-8C6F-85BF113366C3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 smtClean="0"/>
        </a:p>
        <a:p>
          <a:endParaRPr lang="ru-RU" dirty="0"/>
        </a:p>
      </dgm:t>
    </dgm:pt>
    <dgm:pt modelId="{66E51CD7-05D6-4658-BDAA-92C6F3E19708}" type="parTrans" cxnId="{4A189105-0239-4451-ACE0-D31E9CBF66B8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3F86135B-3CC7-4CEB-B411-92453A9354E3}" type="sibTrans" cxnId="{4A189105-0239-4451-ACE0-D31E9CBF66B8}">
      <dgm:prSet/>
      <dgm:spPr/>
      <dgm:t>
        <a:bodyPr/>
        <a:lstStyle/>
        <a:p>
          <a:endParaRPr lang="ru-RU"/>
        </a:p>
      </dgm:t>
    </dgm:pt>
    <dgm:pt modelId="{420BA717-63F2-4ED1-9193-BDF0AD7BC7EB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A8FC0520-4E1C-47C9-9459-5A566E2A3269}" type="parTrans" cxnId="{420E5929-73A4-4A38-8264-96367E09F888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93B10FAD-F9FB-447F-AB26-67CC3C3A8B52}" type="sibTrans" cxnId="{420E5929-73A4-4A38-8264-96367E09F888}">
      <dgm:prSet/>
      <dgm:spPr/>
      <dgm:t>
        <a:bodyPr/>
        <a:lstStyle/>
        <a:p>
          <a:endParaRPr lang="ru-RU"/>
        </a:p>
      </dgm:t>
    </dgm:pt>
    <dgm:pt modelId="{AA0A2BD5-A368-4F17-8E9D-23F1FC377812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6598F354-400C-439C-BDD5-729D663E252E}" type="parTrans" cxnId="{48ECD170-E6C5-489E-A263-20CC615C17AB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0A69E1AC-CA25-4F66-967D-B64CF01B740F}" type="sibTrans" cxnId="{48ECD170-E6C5-489E-A263-20CC615C17AB}">
      <dgm:prSet/>
      <dgm:spPr/>
      <dgm:t>
        <a:bodyPr/>
        <a:lstStyle/>
        <a:p>
          <a:endParaRPr lang="ru-RU"/>
        </a:p>
      </dgm:t>
    </dgm:pt>
    <dgm:pt modelId="{D78F1D4C-A2EF-4C56-940B-FB3F18A7298D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3B6B2775-EA0D-4CA6-A4A3-0187E341F68C}" type="sibTrans" cxnId="{A00878C0-A87A-42B9-83D7-EE8880E34935}">
      <dgm:prSet/>
      <dgm:spPr/>
      <dgm:t>
        <a:bodyPr/>
        <a:lstStyle/>
        <a:p>
          <a:endParaRPr lang="ru-RU"/>
        </a:p>
      </dgm:t>
    </dgm:pt>
    <dgm:pt modelId="{08170AFC-8E89-4179-A96D-636AFFD8C3F3}" type="parTrans" cxnId="{A00878C0-A87A-42B9-83D7-EE8880E34935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62E153EB-408C-4CB3-B6CA-2A439518E14B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69F9F7AF-4DAB-4B6C-A26F-22C945FB8A80}" type="sibTrans" cxnId="{54059384-7D56-4783-9E6B-CB7051B26B45}">
      <dgm:prSet/>
      <dgm:spPr/>
      <dgm:t>
        <a:bodyPr/>
        <a:lstStyle/>
        <a:p>
          <a:endParaRPr lang="ru-RU"/>
        </a:p>
      </dgm:t>
    </dgm:pt>
    <dgm:pt modelId="{77DF95E1-3397-43CE-99EF-E82D1E9B2066}" type="parTrans" cxnId="{54059384-7D56-4783-9E6B-CB7051B26B45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9F96D360-CB55-48DB-9778-BF90DCE1129E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286A4893-ECEC-4EFE-BAC3-3F1C84511E21}" type="sibTrans" cxnId="{ABB8D3AC-32ED-44B8-98D1-601987ACC1D1}">
      <dgm:prSet/>
      <dgm:spPr/>
      <dgm:t>
        <a:bodyPr/>
        <a:lstStyle/>
        <a:p>
          <a:endParaRPr lang="ru-RU"/>
        </a:p>
      </dgm:t>
    </dgm:pt>
    <dgm:pt modelId="{BC4B6763-2F33-4CCB-B9CC-377BBD0F0800}" type="parTrans" cxnId="{ABB8D3AC-32ED-44B8-98D1-601987ACC1D1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>
            <a:solidFill>
              <a:srgbClr val="00B0F0"/>
            </a:solidFill>
          </a:endParaRPr>
        </a:p>
      </dgm:t>
    </dgm:pt>
    <dgm:pt modelId="{D2A69AB7-A0A6-4501-95CD-2902A3384DE3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B4AB27D7-F679-4C2F-B351-354C992C8F30}" type="sibTrans" cxnId="{BDBC8127-C9A5-4636-AF0A-79E42F53D923}">
      <dgm:prSet/>
      <dgm:spPr/>
      <dgm:t>
        <a:bodyPr/>
        <a:lstStyle/>
        <a:p>
          <a:endParaRPr lang="ru-RU"/>
        </a:p>
      </dgm:t>
    </dgm:pt>
    <dgm:pt modelId="{9DEE7B50-C1CB-48D2-999B-DF1098A88396}" type="parTrans" cxnId="{BDBC8127-C9A5-4636-AF0A-79E42F53D923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637E412C-91EE-486E-8354-15F2384BE3EA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C021BE46-16AF-4372-B2A0-67875E2C82CF}" type="parTrans" cxnId="{EA60BD94-54CE-450D-A117-19A3057D3DE3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6923DAD3-03A3-4184-9D76-6CCF9386A60A}" type="sibTrans" cxnId="{EA60BD94-54CE-450D-A117-19A3057D3DE3}">
      <dgm:prSet/>
      <dgm:spPr/>
      <dgm:t>
        <a:bodyPr/>
        <a:lstStyle/>
        <a:p>
          <a:endParaRPr lang="ru-RU"/>
        </a:p>
      </dgm:t>
    </dgm:pt>
    <dgm:pt modelId="{D63A74EC-A1EC-4823-AB28-835C2DE63D58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8D513BD1-7137-4BB2-A1F4-1B02EFB0F34F}" type="parTrans" cxnId="{A5BC18A6-1C74-45AC-A35E-DB57538BF8E8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791BBDCE-20BF-42D5-A05C-65C02968CEA7}" type="sibTrans" cxnId="{A5BC18A6-1C74-45AC-A35E-DB57538BF8E8}">
      <dgm:prSet/>
      <dgm:spPr/>
      <dgm:t>
        <a:bodyPr/>
        <a:lstStyle/>
        <a:p>
          <a:endParaRPr lang="ru-RU"/>
        </a:p>
      </dgm:t>
    </dgm:pt>
    <dgm:pt modelId="{45744066-B02E-4576-A7F1-E2464C0E1366}">
      <dgm:prSet phldrT="[Текст]"/>
      <dgm:spPr/>
      <dgm:t>
        <a:bodyPr/>
        <a:lstStyle/>
        <a:p>
          <a:endParaRPr lang="ru-RU" dirty="0"/>
        </a:p>
      </dgm:t>
    </dgm:pt>
    <dgm:pt modelId="{0677F5B0-6215-44F3-BDE3-BB79C72F21B8}" type="parTrans" cxnId="{22EC0AB5-9012-4936-BE1B-AF6CC7AEDCDB}">
      <dgm:prSet custScaleX="131984" custLinFactNeighborX="57500" custLinFactNeighborY="6492"/>
      <dgm:spPr/>
      <dgm:t>
        <a:bodyPr/>
        <a:lstStyle/>
        <a:p>
          <a:endParaRPr lang="ru-RU"/>
        </a:p>
      </dgm:t>
    </dgm:pt>
    <dgm:pt modelId="{BC236EC9-8B41-443E-BEDA-2F2BE533A095}" type="sibTrans" cxnId="{22EC0AB5-9012-4936-BE1B-AF6CC7AEDCDB}">
      <dgm:prSet/>
      <dgm:spPr/>
      <dgm:t>
        <a:bodyPr/>
        <a:lstStyle/>
        <a:p>
          <a:endParaRPr lang="ru-RU"/>
        </a:p>
      </dgm:t>
    </dgm:pt>
    <dgm:pt modelId="{9C91FA12-AC62-4A52-92E6-5E87EAE28BF6}">
      <dgm:prSet phldrT="[Текст]"/>
      <dgm:spPr/>
      <dgm:t>
        <a:bodyPr/>
        <a:lstStyle/>
        <a:p>
          <a:endParaRPr lang="ru-RU" dirty="0"/>
        </a:p>
      </dgm:t>
    </dgm:pt>
    <dgm:pt modelId="{0EFC1585-8944-4D09-8DCC-075604E1DAB7}" type="parTrans" cxnId="{AC09677F-9062-421F-BB43-4AC0612AEA44}">
      <dgm:prSet/>
      <dgm:spPr/>
      <dgm:t>
        <a:bodyPr/>
        <a:lstStyle/>
        <a:p>
          <a:endParaRPr lang="ru-RU"/>
        </a:p>
      </dgm:t>
    </dgm:pt>
    <dgm:pt modelId="{DF7A1295-DB09-4F60-BE2B-256F67B784CD}" type="sibTrans" cxnId="{AC09677F-9062-421F-BB43-4AC0612AEA44}">
      <dgm:prSet/>
      <dgm:spPr/>
      <dgm:t>
        <a:bodyPr/>
        <a:lstStyle/>
        <a:p>
          <a:endParaRPr lang="ru-RU"/>
        </a:p>
      </dgm:t>
    </dgm:pt>
    <dgm:pt modelId="{5BF636BB-5DDB-443B-BF03-7A764813EFC9}">
      <dgm:prSet phldrT="[Текст]"/>
      <dgm:spPr/>
      <dgm:t>
        <a:bodyPr/>
        <a:lstStyle/>
        <a:p>
          <a:endParaRPr lang="ru-RU" dirty="0"/>
        </a:p>
      </dgm:t>
    </dgm:pt>
    <dgm:pt modelId="{ECBC13CB-0E4B-4202-AAA0-8D11A0067FDC}" type="parTrans" cxnId="{71FA8F34-8092-4517-887C-26050E9F2A90}">
      <dgm:prSet/>
      <dgm:spPr/>
      <dgm:t>
        <a:bodyPr/>
        <a:lstStyle/>
        <a:p>
          <a:endParaRPr lang="ru-RU"/>
        </a:p>
      </dgm:t>
    </dgm:pt>
    <dgm:pt modelId="{E28794F7-086C-4C94-AB2B-831CC1639D1F}" type="sibTrans" cxnId="{71FA8F34-8092-4517-887C-26050E9F2A90}">
      <dgm:prSet/>
      <dgm:spPr/>
      <dgm:t>
        <a:bodyPr/>
        <a:lstStyle/>
        <a:p>
          <a:endParaRPr lang="ru-RU"/>
        </a:p>
      </dgm:t>
    </dgm:pt>
    <dgm:pt modelId="{B0A1EC5B-815C-4425-973C-68029EF41D7F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DC5D5739-3654-4815-83B1-177EAF0BDD25}" type="parTrans" cxnId="{580A3158-E80C-4C86-8105-5AE393BA664B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AA1BE4F7-E012-4997-ADED-902B244BA27E}" type="sibTrans" cxnId="{580A3158-E80C-4C86-8105-5AE393BA664B}">
      <dgm:prSet/>
      <dgm:spPr/>
      <dgm:t>
        <a:bodyPr/>
        <a:lstStyle/>
        <a:p>
          <a:endParaRPr lang="ru-RU"/>
        </a:p>
      </dgm:t>
    </dgm:pt>
    <dgm:pt modelId="{C35BFE0D-8D40-49C7-84A0-D02CDA978B8B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32A91E05-862A-476E-8C90-5D9C83A7BD2B}" type="parTrans" cxnId="{A9FD25EB-6056-4200-A1EC-1866E2BB108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CFA0926F-5890-43B8-94D6-CB7F1D59C669}" type="sibTrans" cxnId="{A9FD25EB-6056-4200-A1EC-1866E2BB1080}">
      <dgm:prSet/>
      <dgm:spPr/>
      <dgm:t>
        <a:bodyPr/>
        <a:lstStyle/>
        <a:p>
          <a:endParaRPr lang="ru-RU"/>
        </a:p>
      </dgm:t>
    </dgm:pt>
    <dgm:pt modelId="{4B1A8440-411B-4A5D-AFC7-3583C59ADD0E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 dirty="0"/>
        </a:p>
      </dgm:t>
    </dgm:pt>
    <dgm:pt modelId="{0D0679BE-35CF-4C4A-B8A9-7CB6E4D6163D}" type="sibTrans" cxnId="{C76B1FDD-1515-4548-A84A-CDE5C2B70761}">
      <dgm:prSet/>
      <dgm:spPr/>
      <dgm:t>
        <a:bodyPr/>
        <a:lstStyle/>
        <a:p>
          <a:endParaRPr lang="ru-RU"/>
        </a:p>
      </dgm:t>
    </dgm:pt>
    <dgm:pt modelId="{082CE592-953F-441B-B0C2-F864433A8493}" type="parTrans" cxnId="{C76B1FDD-1515-4548-A84A-CDE5C2B70761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4E037BB9-0FBE-485B-9D96-CA97E236F16F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ru-RU"/>
        </a:p>
      </dgm:t>
    </dgm:pt>
    <dgm:pt modelId="{1BC0C76F-59B3-4CB2-A81C-773F8BFBB2D1}" type="parTrans" cxnId="{30BC86BE-C78E-4BDF-A18F-EC67709D7EF3}">
      <dgm:prSet/>
      <dgm:spPr/>
      <dgm:t>
        <a:bodyPr/>
        <a:lstStyle/>
        <a:p>
          <a:endParaRPr lang="ru-RU"/>
        </a:p>
      </dgm:t>
    </dgm:pt>
    <dgm:pt modelId="{661EBCA7-E4FC-4670-AE0C-E6651D40875B}" type="sibTrans" cxnId="{30BC86BE-C78E-4BDF-A18F-EC67709D7EF3}">
      <dgm:prSet/>
      <dgm:spPr/>
      <dgm:t>
        <a:bodyPr/>
        <a:lstStyle/>
        <a:p>
          <a:endParaRPr lang="ru-RU"/>
        </a:p>
      </dgm:t>
    </dgm:pt>
    <dgm:pt modelId="{8B82EA68-B59A-424E-9756-C221A13DB47F}" type="pres">
      <dgm:prSet presAssocID="{6B4A9C71-5243-4375-98C7-BA189146832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D72E44C-8498-48F8-9652-E5DD6AC5818D}" type="pres">
      <dgm:prSet presAssocID="{6F647F05-65E5-443B-9310-4AF895EEC1B0}" presName="centerShape" presStyleLbl="node0" presStyleIdx="0" presStyleCnt="1" custScaleX="211958" custScaleY="179647" custLinFactNeighborX="-1450" custLinFactNeighborY="-8146"/>
      <dgm:spPr/>
      <dgm:t>
        <a:bodyPr/>
        <a:lstStyle/>
        <a:p>
          <a:endParaRPr lang="ru-RU"/>
        </a:p>
      </dgm:t>
    </dgm:pt>
    <dgm:pt modelId="{4731EA70-1FA8-49F5-A6BF-4AE9CB97C303}" type="pres">
      <dgm:prSet presAssocID="{8D513BD1-7137-4BB2-A1F4-1B02EFB0F34F}" presName="parTrans" presStyleLbl="sibTrans2D1" presStyleIdx="0" presStyleCnt="12"/>
      <dgm:spPr/>
      <dgm:t>
        <a:bodyPr/>
        <a:lstStyle/>
        <a:p>
          <a:endParaRPr lang="ru-RU"/>
        </a:p>
      </dgm:t>
    </dgm:pt>
    <dgm:pt modelId="{8D15C70B-27DC-4BC4-8B54-1A6B8CC1DBC1}" type="pres">
      <dgm:prSet presAssocID="{8D513BD1-7137-4BB2-A1F4-1B02EFB0F34F}" presName="connectorText" presStyleLbl="sibTrans2D1" presStyleIdx="0" presStyleCnt="12"/>
      <dgm:spPr/>
      <dgm:t>
        <a:bodyPr/>
        <a:lstStyle/>
        <a:p>
          <a:endParaRPr lang="ru-RU"/>
        </a:p>
      </dgm:t>
    </dgm:pt>
    <dgm:pt modelId="{E2EC1D87-F728-458A-8AB1-7A3D78F9D25E}" type="pres">
      <dgm:prSet presAssocID="{D63A74EC-A1EC-4823-AB28-835C2DE63D58}" presName="node" presStyleLbl="node1" presStyleIdx="0" presStyleCnt="12" custScaleX="95235" custScaleY="86332" custRadScaleRad="99182" custRadScaleInc="1070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B02449-4EBC-4302-B256-364ED94D6C2F}" type="pres">
      <dgm:prSet presAssocID="{DC5D5739-3654-4815-83B1-177EAF0BDD25}" presName="parTrans" presStyleLbl="sibTrans2D1" presStyleIdx="1" presStyleCnt="12"/>
      <dgm:spPr/>
      <dgm:t>
        <a:bodyPr/>
        <a:lstStyle/>
        <a:p>
          <a:endParaRPr lang="ru-RU"/>
        </a:p>
      </dgm:t>
    </dgm:pt>
    <dgm:pt modelId="{FE506610-9E90-41A7-A422-EB70C350B050}" type="pres">
      <dgm:prSet presAssocID="{DC5D5739-3654-4815-83B1-177EAF0BDD25}" presName="connectorText" presStyleLbl="sibTrans2D1" presStyleIdx="1" presStyleCnt="12"/>
      <dgm:spPr/>
      <dgm:t>
        <a:bodyPr/>
        <a:lstStyle/>
        <a:p>
          <a:endParaRPr lang="ru-RU"/>
        </a:p>
      </dgm:t>
    </dgm:pt>
    <dgm:pt modelId="{790C8D0D-7FCC-415C-91A5-F97C81F47FA6}" type="pres">
      <dgm:prSet presAssocID="{B0A1EC5B-815C-4425-973C-68029EF41D7F}" presName="node" presStyleLbl="node1" presStyleIdx="1" presStyleCnt="12" custRadScaleRad="105713" custRadScaleInc="715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E222DD-64BD-4A89-BBB9-2B80D8318D4A}" type="pres">
      <dgm:prSet presAssocID="{082CE592-953F-441B-B0C2-F864433A8493}" presName="parTrans" presStyleLbl="sibTrans2D1" presStyleIdx="2" presStyleCnt="12" custScaleX="131984" custLinFactNeighborX="-10052" custLinFactNeighborY="3100"/>
      <dgm:spPr/>
      <dgm:t>
        <a:bodyPr/>
        <a:lstStyle/>
        <a:p>
          <a:endParaRPr lang="ru-RU"/>
        </a:p>
      </dgm:t>
    </dgm:pt>
    <dgm:pt modelId="{839DF450-14DD-4280-9AEE-DA73938E9B9D}" type="pres">
      <dgm:prSet presAssocID="{082CE592-953F-441B-B0C2-F864433A8493}" presName="connectorText" presStyleLbl="sibTrans2D1" presStyleIdx="2" presStyleCnt="12"/>
      <dgm:spPr/>
      <dgm:t>
        <a:bodyPr/>
        <a:lstStyle/>
        <a:p>
          <a:endParaRPr lang="ru-RU"/>
        </a:p>
      </dgm:t>
    </dgm:pt>
    <dgm:pt modelId="{73BC26A8-8D0F-45E6-9E3B-37EADD227262}" type="pres">
      <dgm:prSet presAssocID="{4B1A8440-411B-4A5D-AFC7-3583C59ADD0E}" presName="node" presStyleLbl="node1" presStyleIdx="2" presStyleCnt="12" custScaleX="105031" custScaleY="104463" custRadScaleRad="89449" custRadScaleInc="2486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F93DE9-E67A-4CE1-BC6B-5C458B1137B0}" type="pres">
      <dgm:prSet presAssocID="{C021BE46-16AF-4372-B2A0-67875E2C82CF}" presName="parTrans" presStyleLbl="sibTrans2D1" presStyleIdx="3" presStyleCnt="12"/>
      <dgm:spPr/>
      <dgm:t>
        <a:bodyPr/>
        <a:lstStyle/>
        <a:p>
          <a:endParaRPr lang="ru-RU"/>
        </a:p>
      </dgm:t>
    </dgm:pt>
    <dgm:pt modelId="{DA660ED5-C4B7-4208-928A-B8DD66837486}" type="pres">
      <dgm:prSet presAssocID="{C021BE46-16AF-4372-B2A0-67875E2C82CF}" presName="connectorText" presStyleLbl="sibTrans2D1" presStyleIdx="3" presStyleCnt="12"/>
      <dgm:spPr/>
      <dgm:t>
        <a:bodyPr/>
        <a:lstStyle/>
        <a:p>
          <a:endParaRPr lang="ru-RU"/>
        </a:p>
      </dgm:t>
    </dgm:pt>
    <dgm:pt modelId="{D8B200F5-4D07-49B2-A587-C2FE6CEC49F8}" type="pres">
      <dgm:prSet presAssocID="{637E412C-91EE-486E-8354-15F2384BE3EA}" presName="node" presStyleLbl="node1" presStyleIdx="3" presStyleCnt="12" custRadScaleRad="96208" custRadScaleInc="-1616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EAB10C-E176-4610-B2C6-BE8F83AD0F9B}" type="pres">
      <dgm:prSet presAssocID="{A8FC0520-4E1C-47C9-9459-5A566E2A3269}" presName="parTrans" presStyleLbl="sibTrans2D1" presStyleIdx="4" presStyleCnt="12"/>
      <dgm:spPr/>
      <dgm:t>
        <a:bodyPr/>
        <a:lstStyle/>
        <a:p>
          <a:endParaRPr lang="ru-RU"/>
        </a:p>
      </dgm:t>
    </dgm:pt>
    <dgm:pt modelId="{47F0322C-5978-482D-A409-1280E22C6D82}" type="pres">
      <dgm:prSet presAssocID="{A8FC0520-4E1C-47C9-9459-5A566E2A3269}" presName="connectorText" presStyleLbl="sibTrans2D1" presStyleIdx="4" presStyleCnt="12"/>
      <dgm:spPr/>
      <dgm:t>
        <a:bodyPr/>
        <a:lstStyle/>
        <a:p>
          <a:endParaRPr lang="ru-RU"/>
        </a:p>
      </dgm:t>
    </dgm:pt>
    <dgm:pt modelId="{FFE63D16-C443-42C8-BB30-4CA61876A647}" type="pres">
      <dgm:prSet presAssocID="{420BA717-63F2-4ED1-9193-BDF0AD7BC7EB}" presName="node" presStyleLbl="node1" presStyleIdx="4" presStyleCnt="12" custRadScaleRad="69339" custRadScaleInc="2938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950D33-9BD9-4D37-A533-789F5554AFB5}" type="pres">
      <dgm:prSet presAssocID="{6598F354-400C-439C-BDD5-729D663E252E}" presName="parTrans" presStyleLbl="sibTrans2D1" presStyleIdx="5" presStyleCnt="12"/>
      <dgm:spPr/>
      <dgm:t>
        <a:bodyPr/>
        <a:lstStyle/>
        <a:p>
          <a:endParaRPr lang="ru-RU"/>
        </a:p>
      </dgm:t>
    </dgm:pt>
    <dgm:pt modelId="{F326903B-AF5C-41D9-A950-9DE60C069BDF}" type="pres">
      <dgm:prSet presAssocID="{6598F354-400C-439C-BDD5-729D663E252E}" presName="connectorText" presStyleLbl="sibTrans2D1" presStyleIdx="5" presStyleCnt="12"/>
      <dgm:spPr/>
      <dgm:t>
        <a:bodyPr/>
        <a:lstStyle/>
        <a:p>
          <a:endParaRPr lang="ru-RU"/>
        </a:p>
      </dgm:t>
    </dgm:pt>
    <dgm:pt modelId="{EB1C3899-7B42-47CD-912B-DD035472498D}" type="pres">
      <dgm:prSet presAssocID="{AA0A2BD5-A368-4F17-8E9D-23F1FC377812}" presName="node" presStyleLbl="node1" presStyleIdx="5" presStyleCnt="12" custRadScaleRad="76503" custRadScaleInc="-1413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5553CB-2478-4421-B002-5FA728364A78}" type="pres">
      <dgm:prSet presAssocID="{9DEE7B50-C1CB-48D2-999B-DF1098A88396}" presName="parTrans" presStyleLbl="sibTrans2D1" presStyleIdx="6" presStyleCnt="12" custScaleX="138492"/>
      <dgm:spPr/>
      <dgm:t>
        <a:bodyPr/>
        <a:lstStyle/>
        <a:p>
          <a:endParaRPr lang="ru-RU"/>
        </a:p>
      </dgm:t>
    </dgm:pt>
    <dgm:pt modelId="{881BA4B6-6173-4BE7-ACB0-127409627ABA}" type="pres">
      <dgm:prSet presAssocID="{9DEE7B50-C1CB-48D2-999B-DF1098A88396}" presName="connectorText" presStyleLbl="sibTrans2D1" presStyleIdx="6" presStyleCnt="12"/>
      <dgm:spPr/>
      <dgm:t>
        <a:bodyPr/>
        <a:lstStyle/>
        <a:p>
          <a:endParaRPr lang="ru-RU"/>
        </a:p>
      </dgm:t>
    </dgm:pt>
    <dgm:pt modelId="{FED909B6-8F19-4D98-AAC2-EBEEF4830C2B}" type="pres">
      <dgm:prSet presAssocID="{D2A69AB7-A0A6-4501-95CD-2902A3384DE3}" presName="node" presStyleLbl="node1" presStyleIdx="6" presStyleCnt="12" custRadScaleRad="71107" custRadScaleInc="1355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B7EB92-DF16-476D-BB87-6C0D26E26F61}" type="pres">
      <dgm:prSet presAssocID="{BC4B6763-2F33-4CCB-B9CC-377BBD0F0800}" presName="parTrans" presStyleLbl="sibTrans2D1" presStyleIdx="7" presStyleCnt="12"/>
      <dgm:spPr/>
      <dgm:t>
        <a:bodyPr/>
        <a:lstStyle/>
        <a:p>
          <a:endParaRPr lang="ru-RU"/>
        </a:p>
      </dgm:t>
    </dgm:pt>
    <dgm:pt modelId="{E3A5A4EE-729B-477E-AEA8-7FC61FA6B941}" type="pres">
      <dgm:prSet presAssocID="{BC4B6763-2F33-4CCB-B9CC-377BBD0F0800}" presName="connectorText" presStyleLbl="sibTrans2D1" presStyleIdx="7" presStyleCnt="12"/>
      <dgm:spPr/>
      <dgm:t>
        <a:bodyPr/>
        <a:lstStyle/>
        <a:p>
          <a:endParaRPr lang="ru-RU"/>
        </a:p>
      </dgm:t>
    </dgm:pt>
    <dgm:pt modelId="{69EA0517-EDCB-4CEB-899F-D56DCF7B4404}" type="pres">
      <dgm:prSet presAssocID="{9F96D360-CB55-48DB-9778-BF90DCE1129E}" presName="node" presStyleLbl="node1" presStyleIdx="7" presStyleCnt="12" custRadScaleRad="97478" custRadScaleInc="9272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C78620-3ECE-4B34-9A73-1D7C770EA3FB}" type="pres">
      <dgm:prSet presAssocID="{32A91E05-862A-476E-8C90-5D9C83A7BD2B}" presName="parTrans" presStyleLbl="sibTrans2D1" presStyleIdx="8" presStyleCnt="12"/>
      <dgm:spPr/>
      <dgm:t>
        <a:bodyPr/>
        <a:lstStyle/>
        <a:p>
          <a:endParaRPr lang="ru-RU"/>
        </a:p>
      </dgm:t>
    </dgm:pt>
    <dgm:pt modelId="{B2C5D6C6-7F34-4066-A2C1-3A1FA7BA6F70}" type="pres">
      <dgm:prSet presAssocID="{32A91E05-862A-476E-8C90-5D9C83A7BD2B}" presName="connectorText" presStyleLbl="sibTrans2D1" presStyleIdx="8" presStyleCnt="12"/>
      <dgm:spPr/>
      <dgm:t>
        <a:bodyPr/>
        <a:lstStyle/>
        <a:p>
          <a:endParaRPr lang="ru-RU"/>
        </a:p>
      </dgm:t>
    </dgm:pt>
    <dgm:pt modelId="{1E3E2163-F1EA-4E3B-9876-7601B98655DD}" type="pres">
      <dgm:prSet presAssocID="{C35BFE0D-8D40-49C7-84A0-D02CDA978B8B}" presName="node" presStyleLbl="node1" presStyleIdx="8" presStyleCnt="12" custRadScaleRad="84425" custRadScaleInc="-137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035AEB-3A20-4DC3-9A60-032AB2743B03}" type="pres">
      <dgm:prSet presAssocID="{77DF95E1-3397-43CE-99EF-E82D1E9B2066}" presName="parTrans" presStyleLbl="sibTrans2D1" presStyleIdx="9" presStyleCnt="12"/>
      <dgm:spPr/>
      <dgm:t>
        <a:bodyPr/>
        <a:lstStyle/>
        <a:p>
          <a:endParaRPr lang="ru-RU"/>
        </a:p>
      </dgm:t>
    </dgm:pt>
    <dgm:pt modelId="{4273F29E-B93C-44D6-A671-FCDC77ED9BA3}" type="pres">
      <dgm:prSet presAssocID="{77DF95E1-3397-43CE-99EF-E82D1E9B2066}" presName="connectorText" presStyleLbl="sibTrans2D1" presStyleIdx="9" presStyleCnt="12"/>
      <dgm:spPr/>
      <dgm:t>
        <a:bodyPr/>
        <a:lstStyle/>
        <a:p>
          <a:endParaRPr lang="ru-RU"/>
        </a:p>
      </dgm:t>
    </dgm:pt>
    <dgm:pt modelId="{83F11675-07D9-406F-853D-13FD28BBB805}" type="pres">
      <dgm:prSet presAssocID="{62E153EB-408C-4CB3-B6CA-2A439518E14B}" presName="node" presStyleLbl="node1" presStyleIdx="9" presStyleCnt="12" custRadScaleRad="99927" custRadScaleInc="1951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27FC25-052B-426A-9E06-117E992234F6}" type="pres">
      <dgm:prSet presAssocID="{08170AFC-8E89-4179-A96D-636AFFD8C3F3}" presName="parTrans" presStyleLbl="sibTrans2D1" presStyleIdx="10" presStyleCnt="12"/>
      <dgm:spPr/>
      <dgm:t>
        <a:bodyPr/>
        <a:lstStyle/>
        <a:p>
          <a:endParaRPr lang="ru-RU"/>
        </a:p>
      </dgm:t>
    </dgm:pt>
    <dgm:pt modelId="{53D78D63-5F88-4163-9535-46A64127BD3A}" type="pres">
      <dgm:prSet presAssocID="{08170AFC-8E89-4179-A96D-636AFFD8C3F3}" presName="connectorText" presStyleLbl="sibTrans2D1" presStyleIdx="10" presStyleCnt="12"/>
      <dgm:spPr/>
      <dgm:t>
        <a:bodyPr/>
        <a:lstStyle/>
        <a:p>
          <a:endParaRPr lang="ru-RU"/>
        </a:p>
      </dgm:t>
    </dgm:pt>
    <dgm:pt modelId="{EDA34655-9131-4731-957F-5382F53A0660}" type="pres">
      <dgm:prSet presAssocID="{D78F1D4C-A2EF-4C56-940B-FB3F18A7298D}" presName="node" presStyleLbl="node1" presStyleIdx="10" presStyleCnt="12" custRadScaleRad="104609" custRadScaleInc="1708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3B84E4-4A31-43DB-B3BF-8E8EF2B79F2D}" type="pres">
      <dgm:prSet presAssocID="{66E51CD7-05D6-4658-BDAA-92C6F3E19708}" presName="parTrans" presStyleLbl="sibTrans2D1" presStyleIdx="11" presStyleCnt="12"/>
      <dgm:spPr/>
      <dgm:t>
        <a:bodyPr/>
        <a:lstStyle/>
        <a:p>
          <a:endParaRPr lang="ru-RU"/>
        </a:p>
      </dgm:t>
    </dgm:pt>
    <dgm:pt modelId="{C47D9E4B-AD47-4E79-B529-9B264E8F4F6B}" type="pres">
      <dgm:prSet presAssocID="{66E51CD7-05D6-4658-BDAA-92C6F3E19708}" presName="connectorText" presStyleLbl="sibTrans2D1" presStyleIdx="11" presStyleCnt="12"/>
      <dgm:spPr/>
      <dgm:t>
        <a:bodyPr/>
        <a:lstStyle/>
        <a:p>
          <a:endParaRPr lang="ru-RU"/>
        </a:p>
      </dgm:t>
    </dgm:pt>
    <dgm:pt modelId="{E0AC84DD-2093-416F-85DE-E547FE520660}" type="pres">
      <dgm:prSet presAssocID="{3BA0FA79-0F0A-4F39-8C6F-85BF113366C3}" presName="node" presStyleLbl="node1" presStyleIdx="11" presStyleCnt="12" custRadScaleRad="90306" custRadScaleInc="-3914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D298F8D-7730-4720-94EF-B08F939E41C7}" type="presOf" srcId="{BC4B6763-2F33-4CCB-B9CC-377BBD0F0800}" destId="{E3A5A4EE-729B-477E-AEA8-7FC61FA6B941}" srcOrd="1" destOrd="0" presId="urn:microsoft.com/office/officeart/2005/8/layout/radial5"/>
    <dgm:cxn modelId="{13A3C060-02C2-440C-8999-733ED30C8C7E}" type="presOf" srcId="{6B4A9C71-5243-4375-98C7-BA189146832B}" destId="{8B82EA68-B59A-424E-9756-C221A13DB47F}" srcOrd="0" destOrd="0" presId="urn:microsoft.com/office/officeart/2005/8/layout/radial5"/>
    <dgm:cxn modelId="{AC09677F-9062-421F-BB43-4AC0612AEA44}" srcId="{6B4A9C71-5243-4375-98C7-BA189146832B}" destId="{9C91FA12-AC62-4A52-92E6-5E87EAE28BF6}" srcOrd="2" destOrd="0" parTransId="{0EFC1585-8944-4D09-8DCC-075604E1DAB7}" sibTransId="{DF7A1295-DB09-4F60-BE2B-256F67B784CD}"/>
    <dgm:cxn modelId="{F280695C-BCD4-44D5-BD42-7B1024E9C69E}" srcId="{6B4A9C71-5243-4375-98C7-BA189146832B}" destId="{6F647F05-65E5-443B-9310-4AF895EEC1B0}" srcOrd="0" destOrd="0" parTransId="{75BFC95B-EA58-4583-BC2B-08582B3ED8DC}" sibTransId="{FCC559A8-CB2E-461F-864E-CCB99C0FD9A4}"/>
    <dgm:cxn modelId="{4A189105-0239-4451-ACE0-D31E9CBF66B8}" srcId="{6F647F05-65E5-443B-9310-4AF895EEC1B0}" destId="{3BA0FA79-0F0A-4F39-8C6F-85BF113366C3}" srcOrd="11" destOrd="0" parTransId="{66E51CD7-05D6-4658-BDAA-92C6F3E19708}" sibTransId="{3F86135B-3CC7-4CEB-B411-92453A9354E3}"/>
    <dgm:cxn modelId="{A00878C0-A87A-42B9-83D7-EE8880E34935}" srcId="{6F647F05-65E5-443B-9310-4AF895EEC1B0}" destId="{D78F1D4C-A2EF-4C56-940B-FB3F18A7298D}" srcOrd="10" destOrd="0" parTransId="{08170AFC-8E89-4179-A96D-636AFFD8C3F3}" sibTransId="{3B6B2775-EA0D-4CA6-A4A3-0187E341F68C}"/>
    <dgm:cxn modelId="{993E2A50-E631-4EC5-A161-67020F5A34D9}" type="presOf" srcId="{D2A69AB7-A0A6-4501-95CD-2902A3384DE3}" destId="{FED909B6-8F19-4D98-AAC2-EBEEF4830C2B}" srcOrd="0" destOrd="0" presId="urn:microsoft.com/office/officeart/2005/8/layout/radial5"/>
    <dgm:cxn modelId="{BDBC8127-C9A5-4636-AF0A-79E42F53D923}" srcId="{6F647F05-65E5-443B-9310-4AF895EEC1B0}" destId="{D2A69AB7-A0A6-4501-95CD-2902A3384DE3}" srcOrd="6" destOrd="0" parTransId="{9DEE7B50-C1CB-48D2-999B-DF1098A88396}" sibTransId="{B4AB27D7-F679-4C2F-B351-354C992C8F30}"/>
    <dgm:cxn modelId="{E7BE5A31-4107-4281-9F7B-A5141996E5C9}" type="presOf" srcId="{B0A1EC5B-815C-4425-973C-68029EF41D7F}" destId="{790C8D0D-7FCC-415C-91A5-F97C81F47FA6}" srcOrd="0" destOrd="0" presId="urn:microsoft.com/office/officeart/2005/8/layout/radial5"/>
    <dgm:cxn modelId="{82700FF3-5EF2-4556-B7CB-5EBE7BC8D130}" type="presOf" srcId="{C35BFE0D-8D40-49C7-84A0-D02CDA978B8B}" destId="{1E3E2163-F1EA-4E3B-9876-7601B98655DD}" srcOrd="0" destOrd="0" presId="urn:microsoft.com/office/officeart/2005/8/layout/radial5"/>
    <dgm:cxn modelId="{AF519C85-44F7-4E4D-AF80-8051405C3F98}" type="presOf" srcId="{3BA0FA79-0F0A-4F39-8C6F-85BF113366C3}" destId="{E0AC84DD-2093-416F-85DE-E547FE520660}" srcOrd="0" destOrd="0" presId="urn:microsoft.com/office/officeart/2005/8/layout/radial5"/>
    <dgm:cxn modelId="{AA9A52AA-5D6D-4ABC-8ACC-7EA59C750694}" type="presOf" srcId="{32A91E05-862A-476E-8C90-5D9C83A7BD2B}" destId="{F6C78620-3ECE-4B34-9A73-1D7C770EA3FB}" srcOrd="0" destOrd="0" presId="urn:microsoft.com/office/officeart/2005/8/layout/radial5"/>
    <dgm:cxn modelId="{52F6D51B-E8B4-48A5-929D-277E9CA65A91}" type="presOf" srcId="{8D513BD1-7137-4BB2-A1F4-1B02EFB0F34F}" destId="{4731EA70-1FA8-49F5-A6BF-4AE9CB97C303}" srcOrd="0" destOrd="0" presId="urn:microsoft.com/office/officeart/2005/8/layout/radial5"/>
    <dgm:cxn modelId="{773FC4FE-F49B-43D6-8994-46D6605CBA43}" type="presOf" srcId="{6598F354-400C-439C-BDD5-729D663E252E}" destId="{F326903B-AF5C-41D9-A950-9DE60C069BDF}" srcOrd="1" destOrd="0" presId="urn:microsoft.com/office/officeart/2005/8/layout/radial5"/>
    <dgm:cxn modelId="{EA60BD94-54CE-450D-A117-19A3057D3DE3}" srcId="{6F647F05-65E5-443B-9310-4AF895EEC1B0}" destId="{637E412C-91EE-486E-8354-15F2384BE3EA}" srcOrd="3" destOrd="0" parTransId="{C021BE46-16AF-4372-B2A0-67875E2C82CF}" sibTransId="{6923DAD3-03A3-4184-9D76-6CCF9386A60A}"/>
    <dgm:cxn modelId="{9728AA65-842C-43A2-8B30-A677AF8FB95F}" type="presOf" srcId="{8D513BD1-7137-4BB2-A1F4-1B02EFB0F34F}" destId="{8D15C70B-27DC-4BC4-8B54-1A6B8CC1DBC1}" srcOrd="1" destOrd="0" presId="urn:microsoft.com/office/officeart/2005/8/layout/radial5"/>
    <dgm:cxn modelId="{22EC0AB5-9012-4936-BE1B-AF6CC7AEDCDB}" srcId="{6B4A9C71-5243-4375-98C7-BA189146832B}" destId="{45744066-B02E-4576-A7F1-E2464C0E1366}" srcOrd="1" destOrd="0" parTransId="{0677F5B0-6215-44F3-BDE3-BB79C72F21B8}" sibTransId="{BC236EC9-8B41-443E-BEDA-2F2BE533A095}"/>
    <dgm:cxn modelId="{C76B1FDD-1515-4548-A84A-CDE5C2B70761}" srcId="{6F647F05-65E5-443B-9310-4AF895EEC1B0}" destId="{4B1A8440-411B-4A5D-AFC7-3583C59ADD0E}" srcOrd="2" destOrd="0" parTransId="{082CE592-953F-441B-B0C2-F864433A8493}" sibTransId="{0D0679BE-35CF-4C4A-B8A9-7CB6E4D6163D}"/>
    <dgm:cxn modelId="{30BC86BE-C78E-4BDF-A18F-EC67709D7EF3}" srcId="{AA0A2BD5-A368-4F17-8E9D-23F1FC377812}" destId="{4E037BB9-0FBE-485B-9D96-CA97E236F16F}" srcOrd="0" destOrd="0" parTransId="{1BC0C76F-59B3-4CB2-A81C-773F8BFBB2D1}" sibTransId="{661EBCA7-E4FC-4670-AE0C-E6651D40875B}"/>
    <dgm:cxn modelId="{C4418C66-D1E8-4DD3-B783-689F2DA23817}" type="presOf" srcId="{08170AFC-8E89-4179-A96D-636AFFD8C3F3}" destId="{53D78D63-5F88-4163-9535-46A64127BD3A}" srcOrd="1" destOrd="0" presId="urn:microsoft.com/office/officeart/2005/8/layout/radial5"/>
    <dgm:cxn modelId="{CA650B5A-484E-4FA4-A2C3-60E7E8F817FF}" type="presOf" srcId="{77DF95E1-3397-43CE-99EF-E82D1E9B2066}" destId="{4273F29E-B93C-44D6-A671-FCDC77ED9BA3}" srcOrd="1" destOrd="0" presId="urn:microsoft.com/office/officeart/2005/8/layout/radial5"/>
    <dgm:cxn modelId="{2699B24F-ACF8-4550-AD9A-F2660EC49258}" type="presOf" srcId="{420BA717-63F2-4ED1-9193-BDF0AD7BC7EB}" destId="{FFE63D16-C443-42C8-BB30-4CA61876A647}" srcOrd="0" destOrd="0" presId="urn:microsoft.com/office/officeart/2005/8/layout/radial5"/>
    <dgm:cxn modelId="{48ECD170-E6C5-489E-A263-20CC615C17AB}" srcId="{6F647F05-65E5-443B-9310-4AF895EEC1B0}" destId="{AA0A2BD5-A368-4F17-8E9D-23F1FC377812}" srcOrd="5" destOrd="0" parTransId="{6598F354-400C-439C-BDD5-729D663E252E}" sibTransId="{0A69E1AC-CA25-4F66-967D-B64CF01B740F}"/>
    <dgm:cxn modelId="{6AFCD85F-4E83-4253-B57C-63DBA47E25CC}" type="presOf" srcId="{9DEE7B50-C1CB-48D2-999B-DF1098A88396}" destId="{881BA4B6-6173-4BE7-ACB0-127409627ABA}" srcOrd="1" destOrd="0" presId="urn:microsoft.com/office/officeart/2005/8/layout/radial5"/>
    <dgm:cxn modelId="{A9FD25EB-6056-4200-A1EC-1866E2BB1080}" srcId="{6F647F05-65E5-443B-9310-4AF895EEC1B0}" destId="{C35BFE0D-8D40-49C7-84A0-D02CDA978B8B}" srcOrd="8" destOrd="0" parTransId="{32A91E05-862A-476E-8C90-5D9C83A7BD2B}" sibTransId="{CFA0926F-5890-43B8-94D6-CB7F1D59C669}"/>
    <dgm:cxn modelId="{420E5929-73A4-4A38-8264-96367E09F888}" srcId="{6F647F05-65E5-443B-9310-4AF895EEC1B0}" destId="{420BA717-63F2-4ED1-9193-BDF0AD7BC7EB}" srcOrd="4" destOrd="0" parTransId="{A8FC0520-4E1C-47C9-9459-5A566E2A3269}" sibTransId="{93B10FAD-F9FB-447F-AB26-67CC3C3A8B52}"/>
    <dgm:cxn modelId="{FF0768D5-736B-4303-BD6A-9E5CCF52E764}" type="presOf" srcId="{C021BE46-16AF-4372-B2A0-67875E2C82CF}" destId="{DA660ED5-C4B7-4208-928A-B8DD66837486}" srcOrd="1" destOrd="0" presId="urn:microsoft.com/office/officeart/2005/8/layout/radial5"/>
    <dgm:cxn modelId="{32EE6B59-151B-4DFF-91A5-B8BBF9E5CFAB}" type="presOf" srcId="{BC4B6763-2F33-4CCB-B9CC-377BBD0F0800}" destId="{A0B7EB92-DF16-476D-BB87-6C0D26E26F61}" srcOrd="0" destOrd="0" presId="urn:microsoft.com/office/officeart/2005/8/layout/radial5"/>
    <dgm:cxn modelId="{091EB92C-55BC-43B4-903B-CA4A30485601}" type="presOf" srcId="{66E51CD7-05D6-4658-BDAA-92C6F3E19708}" destId="{C47D9E4B-AD47-4E79-B529-9B264E8F4F6B}" srcOrd="1" destOrd="0" presId="urn:microsoft.com/office/officeart/2005/8/layout/radial5"/>
    <dgm:cxn modelId="{41818503-99A8-476A-96AC-0287D543A5D6}" type="presOf" srcId="{A8FC0520-4E1C-47C9-9459-5A566E2A3269}" destId="{E7EAB10C-E176-4610-B2C6-BE8F83AD0F9B}" srcOrd="0" destOrd="0" presId="urn:microsoft.com/office/officeart/2005/8/layout/radial5"/>
    <dgm:cxn modelId="{A5BC18A6-1C74-45AC-A35E-DB57538BF8E8}" srcId="{6F647F05-65E5-443B-9310-4AF895EEC1B0}" destId="{D63A74EC-A1EC-4823-AB28-835C2DE63D58}" srcOrd="0" destOrd="0" parTransId="{8D513BD1-7137-4BB2-A1F4-1B02EFB0F34F}" sibTransId="{791BBDCE-20BF-42D5-A05C-65C02968CEA7}"/>
    <dgm:cxn modelId="{ADC9DA9E-F2B6-4896-9683-798475FBAEB4}" type="presOf" srcId="{9DEE7B50-C1CB-48D2-999B-DF1098A88396}" destId="{2F5553CB-2478-4421-B002-5FA728364A78}" srcOrd="0" destOrd="0" presId="urn:microsoft.com/office/officeart/2005/8/layout/radial5"/>
    <dgm:cxn modelId="{89CDE29E-2BC4-4916-BB9C-B01E0BA2FF9D}" type="presOf" srcId="{A8FC0520-4E1C-47C9-9459-5A566E2A3269}" destId="{47F0322C-5978-482D-A409-1280E22C6D82}" srcOrd="1" destOrd="0" presId="urn:microsoft.com/office/officeart/2005/8/layout/radial5"/>
    <dgm:cxn modelId="{06644786-9A3F-48CE-BA93-68B8D6261C53}" type="presOf" srcId="{77DF95E1-3397-43CE-99EF-E82D1E9B2066}" destId="{7A035AEB-3A20-4DC3-9A60-032AB2743B03}" srcOrd="0" destOrd="0" presId="urn:microsoft.com/office/officeart/2005/8/layout/radial5"/>
    <dgm:cxn modelId="{ABB8D3AC-32ED-44B8-98D1-601987ACC1D1}" srcId="{6F647F05-65E5-443B-9310-4AF895EEC1B0}" destId="{9F96D360-CB55-48DB-9778-BF90DCE1129E}" srcOrd="7" destOrd="0" parTransId="{BC4B6763-2F33-4CCB-B9CC-377BBD0F0800}" sibTransId="{286A4893-ECEC-4EFE-BAC3-3F1C84511E21}"/>
    <dgm:cxn modelId="{1A976768-17E0-4135-90C3-A0A1FBEE2DE4}" type="presOf" srcId="{66E51CD7-05D6-4658-BDAA-92C6F3E19708}" destId="{553B84E4-4A31-43DB-B3BF-8E8EF2B79F2D}" srcOrd="0" destOrd="0" presId="urn:microsoft.com/office/officeart/2005/8/layout/radial5"/>
    <dgm:cxn modelId="{54059384-7D56-4783-9E6B-CB7051B26B45}" srcId="{6F647F05-65E5-443B-9310-4AF895EEC1B0}" destId="{62E153EB-408C-4CB3-B6CA-2A439518E14B}" srcOrd="9" destOrd="0" parTransId="{77DF95E1-3397-43CE-99EF-E82D1E9B2066}" sibTransId="{69F9F7AF-4DAB-4B6C-A26F-22C945FB8A80}"/>
    <dgm:cxn modelId="{580A3158-E80C-4C86-8105-5AE393BA664B}" srcId="{6F647F05-65E5-443B-9310-4AF895EEC1B0}" destId="{B0A1EC5B-815C-4425-973C-68029EF41D7F}" srcOrd="1" destOrd="0" parTransId="{DC5D5739-3654-4815-83B1-177EAF0BDD25}" sibTransId="{AA1BE4F7-E012-4997-ADED-902B244BA27E}"/>
    <dgm:cxn modelId="{B17AD0AC-43E3-45E1-9E48-EC8B1CB5BD5D}" type="presOf" srcId="{08170AFC-8E89-4179-A96D-636AFFD8C3F3}" destId="{DF27FC25-052B-426A-9E06-117E992234F6}" srcOrd="0" destOrd="0" presId="urn:microsoft.com/office/officeart/2005/8/layout/radial5"/>
    <dgm:cxn modelId="{6F196EAE-17CF-4414-9FA3-1C9E9DAFB1F0}" type="presOf" srcId="{D63A74EC-A1EC-4823-AB28-835C2DE63D58}" destId="{E2EC1D87-F728-458A-8AB1-7A3D78F9D25E}" srcOrd="0" destOrd="0" presId="urn:microsoft.com/office/officeart/2005/8/layout/radial5"/>
    <dgm:cxn modelId="{ABED2E02-15A5-4C16-B1D1-602D9ACBE16D}" type="presOf" srcId="{4B1A8440-411B-4A5D-AFC7-3583C59ADD0E}" destId="{73BC26A8-8D0F-45E6-9E3B-37EADD227262}" srcOrd="0" destOrd="0" presId="urn:microsoft.com/office/officeart/2005/8/layout/radial5"/>
    <dgm:cxn modelId="{07B537B3-157E-4163-BE0B-90C491EC5951}" type="presOf" srcId="{DC5D5739-3654-4815-83B1-177EAF0BDD25}" destId="{3AB02449-4EBC-4302-B256-364ED94D6C2F}" srcOrd="0" destOrd="0" presId="urn:microsoft.com/office/officeart/2005/8/layout/radial5"/>
    <dgm:cxn modelId="{0E4B93AF-11EF-4A03-9B49-1609FBF16A43}" type="presOf" srcId="{32A91E05-862A-476E-8C90-5D9C83A7BD2B}" destId="{B2C5D6C6-7F34-4066-A2C1-3A1FA7BA6F70}" srcOrd="1" destOrd="0" presId="urn:microsoft.com/office/officeart/2005/8/layout/radial5"/>
    <dgm:cxn modelId="{8F149D82-5BC9-4056-BD5B-386F018DE736}" type="presOf" srcId="{637E412C-91EE-486E-8354-15F2384BE3EA}" destId="{D8B200F5-4D07-49B2-A587-C2FE6CEC49F8}" srcOrd="0" destOrd="0" presId="urn:microsoft.com/office/officeart/2005/8/layout/radial5"/>
    <dgm:cxn modelId="{67C9C16B-C80C-4673-891A-0E15E285D84B}" type="presOf" srcId="{6598F354-400C-439C-BDD5-729D663E252E}" destId="{FA950D33-9BD9-4D37-A533-789F5554AFB5}" srcOrd="0" destOrd="0" presId="urn:microsoft.com/office/officeart/2005/8/layout/radial5"/>
    <dgm:cxn modelId="{DA3D17C2-8A65-4160-9B01-A012F2CC24FE}" type="presOf" srcId="{082CE592-953F-441B-B0C2-F864433A8493}" destId="{A0E222DD-64BD-4A89-BBB9-2B80D8318D4A}" srcOrd="0" destOrd="0" presId="urn:microsoft.com/office/officeart/2005/8/layout/radial5"/>
    <dgm:cxn modelId="{4DBF7B55-349F-4B42-90EA-AFBAC2EEB052}" type="presOf" srcId="{D78F1D4C-A2EF-4C56-940B-FB3F18A7298D}" destId="{EDA34655-9131-4731-957F-5382F53A0660}" srcOrd="0" destOrd="0" presId="urn:microsoft.com/office/officeart/2005/8/layout/radial5"/>
    <dgm:cxn modelId="{9BCB608A-0A5E-4ADA-86A9-283215221B88}" type="presOf" srcId="{DC5D5739-3654-4815-83B1-177EAF0BDD25}" destId="{FE506610-9E90-41A7-A422-EB70C350B050}" srcOrd="1" destOrd="0" presId="urn:microsoft.com/office/officeart/2005/8/layout/radial5"/>
    <dgm:cxn modelId="{86B075AB-06CB-4837-8A66-F837EFDCED30}" type="presOf" srcId="{9F96D360-CB55-48DB-9778-BF90DCE1129E}" destId="{69EA0517-EDCB-4CEB-899F-D56DCF7B4404}" srcOrd="0" destOrd="0" presId="urn:microsoft.com/office/officeart/2005/8/layout/radial5"/>
    <dgm:cxn modelId="{4C4E36CB-4790-4586-8B5E-24DE45FF7A3C}" type="presOf" srcId="{082CE592-953F-441B-B0C2-F864433A8493}" destId="{839DF450-14DD-4280-9AEE-DA73938E9B9D}" srcOrd="1" destOrd="0" presId="urn:microsoft.com/office/officeart/2005/8/layout/radial5"/>
    <dgm:cxn modelId="{E7239DBA-8E0C-43F4-B5F3-3E3AFB946141}" type="presOf" srcId="{AA0A2BD5-A368-4F17-8E9D-23F1FC377812}" destId="{EB1C3899-7B42-47CD-912B-DD035472498D}" srcOrd="0" destOrd="0" presId="urn:microsoft.com/office/officeart/2005/8/layout/radial5"/>
    <dgm:cxn modelId="{AA42EE02-6032-42A8-9987-55036734DA83}" type="presOf" srcId="{6F647F05-65E5-443B-9310-4AF895EEC1B0}" destId="{ED72E44C-8498-48F8-9652-E5DD6AC5818D}" srcOrd="0" destOrd="0" presId="urn:microsoft.com/office/officeart/2005/8/layout/radial5"/>
    <dgm:cxn modelId="{71320FC6-68C8-4145-AACE-CB7B90450F25}" type="presOf" srcId="{C021BE46-16AF-4372-B2A0-67875E2C82CF}" destId="{06F93DE9-E67A-4CE1-BC6B-5C458B1137B0}" srcOrd="0" destOrd="0" presId="urn:microsoft.com/office/officeart/2005/8/layout/radial5"/>
    <dgm:cxn modelId="{92C789A7-50FC-487C-835A-422FCFB1CF44}" type="presOf" srcId="{62E153EB-408C-4CB3-B6CA-2A439518E14B}" destId="{83F11675-07D9-406F-853D-13FD28BBB805}" srcOrd="0" destOrd="0" presId="urn:microsoft.com/office/officeart/2005/8/layout/radial5"/>
    <dgm:cxn modelId="{E27D181F-A955-4A58-9BBB-A64A6703201C}" type="presOf" srcId="{4E037BB9-0FBE-485B-9D96-CA97E236F16F}" destId="{EB1C3899-7B42-47CD-912B-DD035472498D}" srcOrd="0" destOrd="1" presId="urn:microsoft.com/office/officeart/2005/8/layout/radial5"/>
    <dgm:cxn modelId="{71FA8F34-8092-4517-887C-26050E9F2A90}" srcId="{6B4A9C71-5243-4375-98C7-BA189146832B}" destId="{5BF636BB-5DDB-443B-BF03-7A764813EFC9}" srcOrd="3" destOrd="0" parTransId="{ECBC13CB-0E4B-4202-AAA0-8D11A0067FDC}" sibTransId="{E28794F7-086C-4C94-AB2B-831CC1639D1F}"/>
    <dgm:cxn modelId="{A7B02A78-EB42-463F-8CCA-740665AB810D}" type="presParOf" srcId="{8B82EA68-B59A-424E-9756-C221A13DB47F}" destId="{ED72E44C-8498-48F8-9652-E5DD6AC5818D}" srcOrd="0" destOrd="0" presId="urn:microsoft.com/office/officeart/2005/8/layout/radial5"/>
    <dgm:cxn modelId="{FDAD871A-62C1-4ACB-A9F5-E00A6097AAA7}" type="presParOf" srcId="{8B82EA68-B59A-424E-9756-C221A13DB47F}" destId="{4731EA70-1FA8-49F5-A6BF-4AE9CB97C303}" srcOrd="1" destOrd="0" presId="urn:microsoft.com/office/officeart/2005/8/layout/radial5"/>
    <dgm:cxn modelId="{1C413B24-9EBF-433B-89E6-0F7F9916767B}" type="presParOf" srcId="{4731EA70-1FA8-49F5-A6BF-4AE9CB97C303}" destId="{8D15C70B-27DC-4BC4-8B54-1A6B8CC1DBC1}" srcOrd="0" destOrd="0" presId="urn:microsoft.com/office/officeart/2005/8/layout/radial5"/>
    <dgm:cxn modelId="{2DA8793B-D65F-4C2F-8DF8-E76123ACCA2F}" type="presParOf" srcId="{8B82EA68-B59A-424E-9756-C221A13DB47F}" destId="{E2EC1D87-F728-458A-8AB1-7A3D78F9D25E}" srcOrd="2" destOrd="0" presId="urn:microsoft.com/office/officeart/2005/8/layout/radial5"/>
    <dgm:cxn modelId="{DD56AADB-EA41-4FC8-BCBF-2B902B13E6B5}" type="presParOf" srcId="{8B82EA68-B59A-424E-9756-C221A13DB47F}" destId="{3AB02449-4EBC-4302-B256-364ED94D6C2F}" srcOrd="3" destOrd="0" presId="urn:microsoft.com/office/officeart/2005/8/layout/radial5"/>
    <dgm:cxn modelId="{B0DD324F-5131-45A4-8E74-517D72293AF9}" type="presParOf" srcId="{3AB02449-4EBC-4302-B256-364ED94D6C2F}" destId="{FE506610-9E90-41A7-A422-EB70C350B050}" srcOrd="0" destOrd="0" presId="urn:microsoft.com/office/officeart/2005/8/layout/radial5"/>
    <dgm:cxn modelId="{7C24DD8F-6B75-4AF8-87A8-2025EBB5E0B2}" type="presParOf" srcId="{8B82EA68-B59A-424E-9756-C221A13DB47F}" destId="{790C8D0D-7FCC-415C-91A5-F97C81F47FA6}" srcOrd="4" destOrd="0" presId="urn:microsoft.com/office/officeart/2005/8/layout/radial5"/>
    <dgm:cxn modelId="{4857C1DB-3B6C-4EBE-B2DD-290D1C2FA5A4}" type="presParOf" srcId="{8B82EA68-B59A-424E-9756-C221A13DB47F}" destId="{A0E222DD-64BD-4A89-BBB9-2B80D8318D4A}" srcOrd="5" destOrd="0" presId="urn:microsoft.com/office/officeart/2005/8/layout/radial5"/>
    <dgm:cxn modelId="{7A558448-173A-419C-BFE0-616C6382638D}" type="presParOf" srcId="{A0E222DD-64BD-4A89-BBB9-2B80D8318D4A}" destId="{839DF450-14DD-4280-9AEE-DA73938E9B9D}" srcOrd="0" destOrd="0" presId="urn:microsoft.com/office/officeart/2005/8/layout/radial5"/>
    <dgm:cxn modelId="{D607D196-B98F-4BEF-8BBD-FA902A82D2D8}" type="presParOf" srcId="{8B82EA68-B59A-424E-9756-C221A13DB47F}" destId="{73BC26A8-8D0F-45E6-9E3B-37EADD227262}" srcOrd="6" destOrd="0" presId="urn:microsoft.com/office/officeart/2005/8/layout/radial5"/>
    <dgm:cxn modelId="{8DF4460F-72A4-43AB-8AC1-D02EA9EA2532}" type="presParOf" srcId="{8B82EA68-B59A-424E-9756-C221A13DB47F}" destId="{06F93DE9-E67A-4CE1-BC6B-5C458B1137B0}" srcOrd="7" destOrd="0" presId="urn:microsoft.com/office/officeart/2005/8/layout/radial5"/>
    <dgm:cxn modelId="{3C464C5C-8192-4C68-8916-F106B56D4F26}" type="presParOf" srcId="{06F93DE9-E67A-4CE1-BC6B-5C458B1137B0}" destId="{DA660ED5-C4B7-4208-928A-B8DD66837486}" srcOrd="0" destOrd="0" presId="urn:microsoft.com/office/officeart/2005/8/layout/radial5"/>
    <dgm:cxn modelId="{67FD98A4-42FC-47F5-84B4-3D44F640148C}" type="presParOf" srcId="{8B82EA68-B59A-424E-9756-C221A13DB47F}" destId="{D8B200F5-4D07-49B2-A587-C2FE6CEC49F8}" srcOrd="8" destOrd="0" presId="urn:microsoft.com/office/officeart/2005/8/layout/radial5"/>
    <dgm:cxn modelId="{C549B83A-1BE4-420B-B07A-F292A10852CA}" type="presParOf" srcId="{8B82EA68-B59A-424E-9756-C221A13DB47F}" destId="{E7EAB10C-E176-4610-B2C6-BE8F83AD0F9B}" srcOrd="9" destOrd="0" presId="urn:microsoft.com/office/officeart/2005/8/layout/radial5"/>
    <dgm:cxn modelId="{DDE01CD4-2FD8-410B-9F22-83F5C4CBEAA1}" type="presParOf" srcId="{E7EAB10C-E176-4610-B2C6-BE8F83AD0F9B}" destId="{47F0322C-5978-482D-A409-1280E22C6D82}" srcOrd="0" destOrd="0" presId="urn:microsoft.com/office/officeart/2005/8/layout/radial5"/>
    <dgm:cxn modelId="{81FCAC48-B41E-439E-A9A7-E6F80AC85B1A}" type="presParOf" srcId="{8B82EA68-B59A-424E-9756-C221A13DB47F}" destId="{FFE63D16-C443-42C8-BB30-4CA61876A647}" srcOrd="10" destOrd="0" presId="urn:microsoft.com/office/officeart/2005/8/layout/radial5"/>
    <dgm:cxn modelId="{B95E3FEC-FE78-4CE0-B536-77BAF938786B}" type="presParOf" srcId="{8B82EA68-B59A-424E-9756-C221A13DB47F}" destId="{FA950D33-9BD9-4D37-A533-789F5554AFB5}" srcOrd="11" destOrd="0" presId="urn:microsoft.com/office/officeart/2005/8/layout/radial5"/>
    <dgm:cxn modelId="{BD71C661-3071-4725-8404-DD664F908192}" type="presParOf" srcId="{FA950D33-9BD9-4D37-A533-789F5554AFB5}" destId="{F326903B-AF5C-41D9-A950-9DE60C069BDF}" srcOrd="0" destOrd="0" presId="urn:microsoft.com/office/officeart/2005/8/layout/radial5"/>
    <dgm:cxn modelId="{FF3BD99B-1342-434C-91B5-D2B9F42A9B87}" type="presParOf" srcId="{8B82EA68-B59A-424E-9756-C221A13DB47F}" destId="{EB1C3899-7B42-47CD-912B-DD035472498D}" srcOrd="12" destOrd="0" presId="urn:microsoft.com/office/officeart/2005/8/layout/radial5"/>
    <dgm:cxn modelId="{1BE6F9C2-25FB-4DC0-ADE5-699808454ADB}" type="presParOf" srcId="{8B82EA68-B59A-424E-9756-C221A13DB47F}" destId="{2F5553CB-2478-4421-B002-5FA728364A78}" srcOrd="13" destOrd="0" presId="urn:microsoft.com/office/officeart/2005/8/layout/radial5"/>
    <dgm:cxn modelId="{87F3EB5F-ACDB-4E79-AE07-6043C3A48D7B}" type="presParOf" srcId="{2F5553CB-2478-4421-B002-5FA728364A78}" destId="{881BA4B6-6173-4BE7-ACB0-127409627ABA}" srcOrd="0" destOrd="0" presId="urn:microsoft.com/office/officeart/2005/8/layout/radial5"/>
    <dgm:cxn modelId="{F75FF2BE-9767-4C85-BF0E-6EDF57E9461D}" type="presParOf" srcId="{8B82EA68-B59A-424E-9756-C221A13DB47F}" destId="{FED909B6-8F19-4D98-AAC2-EBEEF4830C2B}" srcOrd="14" destOrd="0" presId="urn:microsoft.com/office/officeart/2005/8/layout/radial5"/>
    <dgm:cxn modelId="{12834C2C-3312-41FA-9435-0E7734282BAE}" type="presParOf" srcId="{8B82EA68-B59A-424E-9756-C221A13DB47F}" destId="{A0B7EB92-DF16-476D-BB87-6C0D26E26F61}" srcOrd="15" destOrd="0" presId="urn:microsoft.com/office/officeart/2005/8/layout/radial5"/>
    <dgm:cxn modelId="{007D5F66-F003-47A0-B1D6-49ADF329FA7E}" type="presParOf" srcId="{A0B7EB92-DF16-476D-BB87-6C0D26E26F61}" destId="{E3A5A4EE-729B-477E-AEA8-7FC61FA6B941}" srcOrd="0" destOrd="0" presId="urn:microsoft.com/office/officeart/2005/8/layout/radial5"/>
    <dgm:cxn modelId="{E4CE2A71-F4CE-4D59-AD3F-CB46DAA0A4A4}" type="presParOf" srcId="{8B82EA68-B59A-424E-9756-C221A13DB47F}" destId="{69EA0517-EDCB-4CEB-899F-D56DCF7B4404}" srcOrd="16" destOrd="0" presId="urn:microsoft.com/office/officeart/2005/8/layout/radial5"/>
    <dgm:cxn modelId="{31EB3F53-F6C4-4FDC-9237-874139BD69D9}" type="presParOf" srcId="{8B82EA68-B59A-424E-9756-C221A13DB47F}" destId="{F6C78620-3ECE-4B34-9A73-1D7C770EA3FB}" srcOrd="17" destOrd="0" presId="urn:microsoft.com/office/officeart/2005/8/layout/radial5"/>
    <dgm:cxn modelId="{A32D066A-A0C8-489C-BCD9-EB551ADB8F90}" type="presParOf" srcId="{F6C78620-3ECE-4B34-9A73-1D7C770EA3FB}" destId="{B2C5D6C6-7F34-4066-A2C1-3A1FA7BA6F70}" srcOrd="0" destOrd="0" presId="urn:microsoft.com/office/officeart/2005/8/layout/radial5"/>
    <dgm:cxn modelId="{F576F758-3BFF-4589-9824-9F7D9118CF66}" type="presParOf" srcId="{8B82EA68-B59A-424E-9756-C221A13DB47F}" destId="{1E3E2163-F1EA-4E3B-9876-7601B98655DD}" srcOrd="18" destOrd="0" presId="urn:microsoft.com/office/officeart/2005/8/layout/radial5"/>
    <dgm:cxn modelId="{1A9DDF7F-2E64-4216-8839-9222CD497DCE}" type="presParOf" srcId="{8B82EA68-B59A-424E-9756-C221A13DB47F}" destId="{7A035AEB-3A20-4DC3-9A60-032AB2743B03}" srcOrd="19" destOrd="0" presId="urn:microsoft.com/office/officeart/2005/8/layout/radial5"/>
    <dgm:cxn modelId="{66F8070A-F9D9-443F-870B-5B098E6EC9E4}" type="presParOf" srcId="{7A035AEB-3A20-4DC3-9A60-032AB2743B03}" destId="{4273F29E-B93C-44D6-A671-FCDC77ED9BA3}" srcOrd="0" destOrd="0" presId="urn:microsoft.com/office/officeart/2005/8/layout/radial5"/>
    <dgm:cxn modelId="{64C4F4AA-FD95-422F-887F-604CD9D31E2B}" type="presParOf" srcId="{8B82EA68-B59A-424E-9756-C221A13DB47F}" destId="{83F11675-07D9-406F-853D-13FD28BBB805}" srcOrd="20" destOrd="0" presId="urn:microsoft.com/office/officeart/2005/8/layout/radial5"/>
    <dgm:cxn modelId="{0A4E87B6-76B5-4C5A-BBB4-F6FA30D64A01}" type="presParOf" srcId="{8B82EA68-B59A-424E-9756-C221A13DB47F}" destId="{DF27FC25-052B-426A-9E06-117E992234F6}" srcOrd="21" destOrd="0" presId="urn:microsoft.com/office/officeart/2005/8/layout/radial5"/>
    <dgm:cxn modelId="{00C33842-B415-49A7-ABC1-2BF77FD76316}" type="presParOf" srcId="{DF27FC25-052B-426A-9E06-117E992234F6}" destId="{53D78D63-5F88-4163-9535-46A64127BD3A}" srcOrd="0" destOrd="0" presId="urn:microsoft.com/office/officeart/2005/8/layout/radial5"/>
    <dgm:cxn modelId="{FDB96C34-FB08-4F42-9C7B-BD841FD20D76}" type="presParOf" srcId="{8B82EA68-B59A-424E-9756-C221A13DB47F}" destId="{EDA34655-9131-4731-957F-5382F53A0660}" srcOrd="22" destOrd="0" presId="urn:microsoft.com/office/officeart/2005/8/layout/radial5"/>
    <dgm:cxn modelId="{4CF2227E-F32F-4740-B7CF-D28DFE050C3B}" type="presParOf" srcId="{8B82EA68-B59A-424E-9756-C221A13DB47F}" destId="{553B84E4-4A31-43DB-B3BF-8E8EF2B79F2D}" srcOrd="23" destOrd="0" presId="urn:microsoft.com/office/officeart/2005/8/layout/radial5"/>
    <dgm:cxn modelId="{2E60CD7C-3CBB-49DB-B9FD-5C7D98DA5D16}" type="presParOf" srcId="{553B84E4-4A31-43DB-B3BF-8E8EF2B79F2D}" destId="{C47D9E4B-AD47-4E79-B529-9B264E8F4F6B}" srcOrd="0" destOrd="0" presId="urn:microsoft.com/office/officeart/2005/8/layout/radial5"/>
    <dgm:cxn modelId="{97154806-9031-4BC5-8D8E-F7F0B6089D84}" type="presParOf" srcId="{8B82EA68-B59A-424E-9756-C221A13DB47F}" destId="{E0AC84DD-2093-416F-85DE-E547FE520660}" srcOrd="24" destOrd="0" presId="urn:microsoft.com/office/officeart/2005/8/layout/radial5"/>
  </dgm:cxnLst>
  <dgm:bg>
    <a:noFill/>
  </dgm:bg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72E44C-8498-48F8-9652-E5DD6AC5818D}">
      <dsp:nvSpPr>
        <dsp:cNvPr id="0" name=""/>
        <dsp:cNvSpPr/>
      </dsp:nvSpPr>
      <dsp:spPr>
        <a:xfrm>
          <a:off x="2948708" y="1175684"/>
          <a:ext cx="2754882" cy="233492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>
              <a:latin typeface="Times New Roman" pitchFamily="18" charset="0"/>
              <a:cs typeface="Times New Roman" pitchFamily="18" charset="0"/>
            </a:rPr>
            <a:t>Расходы бюджета – это выплачиваемые из бюджета денежные средства, за исключением средств, являющихся источниками финансирования дефицита бюджета</a:t>
          </a:r>
          <a:endParaRPr lang="ru-RU" sz="1400" b="1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352151" y="1517626"/>
        <a:ext cx="1947996" cy="1651042"/>
      </dsp:txXfrm>
    </dsp:sp>
    <dsp:sp modelId="{4731EA70-1FA8-49F5-A6BF-4AE9CB97C303}">
      <dsp:nvSpPr>
        <dsp:cNvPr id="0" name=""/>
        <dsp:cNvSpPr/>
      </dsp:nvSpPr>
      <dsp:spPr>
        <a:xfrm rot="17460337">
          <a:off x="4720544" y="853689"/>
          <a:ext cx="185361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4738381" y="968027"/>
        <a:ext cx="129753" cy="265144"/>
      </dsp:txXfrm>
    </dsp:sp>
    <dsp:sp modelId="{E2EC1D87-F728-458A-8AB1-7A3D78F9D25E}">
      <dsp:nvSpPr>
        <dsp:cNvPr id="0" name=""/>
        <dsp:cNvSpPr/>
      </dsp:nvSpPr>
      <dsp:spPr>
        <a:xfrm>
          <a:off x="4586977" y="142866"/>
          <a:ext cx="866458" cy="785458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4713867" y="257894"/>
        <a:ext cx="612678" cy="555402"/>
      </dsp:txXfrm>
    </dsp:sp>
    <dsp:sp modelId="{3AB02449-4EBC-4302-B256-364ED94D6C2F}">
      <dsp:nvSpPr>
        <dsp:cNvPr id="0" name=""/>
        <dsp:cNvSpPr/>
      </dsp:nvSpPr>
      <dsp:spPr>
        <a:xfrm rot="19104442">
          <a:off x="5323530" y="1125900"/>
          <a:ext cx="250123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332989" y="1239188"/>
        <a:ext cx="175086" cy="265144"/>
      </dsp:txXfrm>
    </dsp:sp>
    <dsp:sp modelId="{790C8D0D-7FCC-415C-91A5-F97C81F47FA6}">
      <dsp:nvSpPr>
        <dsp:cNvPr id="0" name=""/>
        <dsp:cNvSpPr/>
      </dsp:nvSpPr>
      <dsp:spPr>
        <a:xfrm>
          <a:off x="5515671" y="428628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648910" y="561867"/>
        <a:ext cx="643333" cy="643333"/>
      </dsp:txXfrm>
    </dsp:sp>
    <dsp:sp modelId="{A0E222DD-64BD-4A89-BBB9-2B80D8318D4A}">
      <dsp:nvSpPr>
        <dsp:cNvPr id="0" name=""/>
        <dsp:cNvSpPr/>
      </dsp:nvSpPr>
      <dsp:spPr>
        <a:xfrm rot="1007379">
          <a:off x="5645652" y="2577334"/>
          <a:ext cx="249199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647245" y="2654918"/>
        <a:ext cx="174439" cy="265144"/>
      </dsp:txXfrm>
    </dsp:sp>
    <dsp:sp modelId="{73BC26A8-8D0F-45E6-9E3B-37EADD227262}">
      <dsp:nvSpPr>
        <dsp:cNvPr id="0" name=""/>
        <dsp:cNvSpPr/>
      </dsp:nvSpPr>
      <dsp:spPr>
        <a:xfrm>
          <a:off x="5944302" y="2500329"/>
          <a:ext cx="955583" cy="950416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6084244" y="2639514"/>
        <a:ext cx="675699" cy="672046"/>
      </dsp:txXfrm>
    </dsp:sp>
    <dsp:sp modelId="{06F93DE9-E67A-4CE1-BC6B-5C458B1137B0}">
      <dsp:nvSpPr>
        <dsp:cNvPr id="0" name=""/>
        <dsp:cNvSpPr/>
      </dsp:nvSpPr>
      <dsp:spPr>
        <a:xfrm rot="20738101">
          <a:off x="5711063" y="1745525"/>
          <a:ext cx="171684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711868" y="1840296"/>
        <a:ext cx="120179" cy="265144"/>
      </dsp:txXfrm>
    </dsp:sp>
    <dsp:sp modelId="{D8B200F5-4D07-49B2-A587-C2FE6CEC49F8}">
      <dsp:nvSpPr>
        <dsp:cNvPr id="0" name=""/>
        <dsp:cNvSpPr/>
      </dsp:nvSpPr>
      <dsp:spPr>
        <a:xfrm>
          <a:off x="5944292" y="1357323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6077531" y="1490562"/>
        <a:ext cx="643333" cy="643333"/>
      </dsp:txXfrm>
    </dsp:sp>
    <dsp:sp modelId="{E7EAB10C-E176-4610-B2C6-BE8F83AD0F9B}">
      <dsp:nvSpPr>
        <dsp:cNvPr id="0" name=""/>
        <dsp:cNvSpPr/>
      </dsp:nvSpPr>
      <dsp:spPr>
        <a:xfrm rot="4512078">
          <a:off x="4580577" y="3416117"/>
          <a:ext cx="174821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4600102" y="3479146"/>
        <a:ext cx="122375" cy="265144"/>
      </dsp:txXfrm>
    </dsp:sp>
    <dsp:sp modelId="{FFE63D16-C443-42C8-BB30-4CA61876A647}">
      <dsp:nvSpPr>
        <dsp:cNvPr id="0" name=""/>
        <dsp:cNvSpPr/>
      </dsp:nvSpPr>
      <dsp:spPr>
        <a:xfrm>
          <a:off x="4372665" y="3786220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4505904" y="3919459"/>
        <a:ext cx="643333" cy="643333"/>
      </dsp:txXfrm>
    </dsp:sp>
    <dsp:sp modelId="{FA950D33-9BD9-4D37-A533-789F5554AFB5}">
      <dsp:nvSpPr>
        <dsp:cNvPr id="0" name=""/>
        <dsp:cNvSpPr/>
      </dsp:nvSpPr>
      <dsp:spPr>
        <a:xfrm rot="2746513">
          <a:off x="5227509" y="3140519"/>
          <a:ext cx="179553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235657" y="3209601"/>
        <a:ext cx="125687" cy="265144"/>
      </dsp:txXfrm>
    </dsp:sp>
    <dsp:sp modelId="{EB1C3899-7B42-47CD-912B-DD035472498D}">
      <dsp:nvSpPr>
        <dsp:cNvPr id="0" name=""/>
        <dsp:cNvSpPr/>
      </dsp:nvSpPr>
      <dsp:spPr>
        <a:xfrm>
          <a:off x="5301355" y="3357586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300" kern="1200"/>
        </a:p>
      </dsp:txBody>
      <dsp:txXfrm>
        <a:off x="5434594" y="3490825"/>
        <a:ext cx="643333" cy="643333"/>
      </dsp:txXfrm>
    </dsp:sp>
    <dsp:sp modelId="{2F5553CB-2478-4421-B002-5FA728364A78}">
      <dsp:nvSpPr>
        <dsp:cNvPr id="0" name=""/>
        <dsp:cNvSpPr/>
      </dsp:nvSpPr>
      <dsp:spPr>
        <a:xfrm rot="6283337">
          <a:off x="3865300" y="3416185"/>
          <a:ext cx="241676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3910764" y="3469506"/>
        <a:ext cx="169173" cy="265144"/>
      </dsp:txXfrm>
    </dsp:sp>
    <dsp:sp modelId="{FED909B6-8F19-4D98-AAC2-EBEEF4830C2B}">
      <dsp:nvSpPr>
        <dsp:cNvPr id="0" name=""/>
        <dsp:cNvSpPr/>
      </dsp:nvSpPr>
      <dsp:spPr>
        <a:xfrm>
          <a:off x="3372533" y="3786204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3505772" y="3919443"/>
        <a:ext cx="643333" cy="643333"/>
      </dsp:txXfrm>
    </dsp:sp>
    <dsp:sp modelId="{A0B7EB92-DF16-476D-BB87-6C0D26E26F61}">
      <dsp:nvSpPr>
        <dsp:cNvPr id="0" name=""/>
        <dsp:cNvSpPr/>
      </dsp:nvSpPr>
      <dsp:spPr>
        <a:xfrm rot="15535099">
          <a:off x="4020752" y="864430"/>
          <a:ext cx="118103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>
            <a:solidFill>
              <a:srgbClr val="00B0F0"/>
            </a:solidFill>
          </a:endParaRPr>
        </a:p>
      </dsp:txBody>
      <dsp:txXfrm rot="10800000">
        <a:off x="4041873" y="970197"/>
        <a:ext cx="82672" cy="265144"/>
      </dsp:txXfrm>
    </dsp:sp>
    <dsp:sp modelId="{69EA0517-EDCB-4CEB-899F-D56DCF7B4404}">
      <dsp:nvSpPr>
        <dsp:cNvPr id="0" name=""/>
        <dsp:cNvSpPr/>
      </dsp:nvSpPr>
      <dsp:spPr>
        <a:xfrm>
          <a:off x="3515403" y="71434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3648642" y="204673"/>
        <a:ext cx="643333" cy="643333"/>
      </dsp:txXfrm>
    </dsp:sp>
    <dsp:sp modelId="{F6C78620-3ECE-4B34-9A73-1D7C770EA3FB}">
      <dsp:nvSpPr>
        <dsp:cNvPr id="0" name=""/>
        <dsp:cNvSpPr/>
      </dsp:nvSpPr>
      <dsp:spPr>
        <a:xfrm rot="8299426">
          <a:off x="3140606" y="3088928"/>
          <a:ext cx="199192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3192802" y="3157443"/>
        <a:ext cx="139434" cy="265144"/>
      </dsp:txXfrm>
    </dsp:sp>
    <dsp:sp modelId="{1E3E2163-F1EA-4E3B-9876-7601B98655DD}">
      <dsp:nvSpPr>
        <dsp:cNvPr id="0" name=""/>
        <dsp:cNvSpPr/>
      </dsp:nvSpPr>
      <dsp:spPr>
        <a:xfrm>
          <a:off x="2300952" y="3286152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2434191" y="3419391"/>
        <a:ext cx="643333" cy="643333"/>
      </dsp:txXfrm>
    </dsp:sp>
    <dsp:sp modelId="{7A035AEB-3A20-4DC3-9A60-032AB2743B03}">
      <dsp:nvSpPr>
        <dsp:cNvPr id="0" name=""/>
        <dsp:cNvSpPr/>
      </dsp:nvSpPr>
      <dsp:spPr>
        <a:xfrm rot="12068301">
          <a:off x="2880678" y="1590781"/>
          <a:ext cx="142049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2921859" y="1686847"/>
        <a:ext cx="99434" cy="265144"/>
      </dsp:txXfrm>
    </dsp:sp>
    <dsp:sp modelId="{83F11675-07D9-406F-853D-13FD28BBB805}">
      <dsp:nvSpPr>
        <dsp:cNvPr id="0" name=""/>
        <dsp:cNvSpPr/>
      </dsp:nvSpPr>
      <dsp:spPr>
        <a:xfrm>
          <a:off x="1943759" y="1143005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2076998" y="1276244"/>
        <a:ext cx="643333" cy="643333"/>
      </dsp:txXfrm>
    </dsp:sp>
    <dsp:sp modelId="{DF27FC25-052B-426A-9E06-117E992234F6}">
      <dsp:nvSpPr>
        <dsp:cNvPr id="0" name=""/>
        <dsp:cNvSpPr/>
      </dsp:nvSpPr>
      <dsp:spPr>
        <a:xfrm rot="13877093">
          <a:off x="3346765" y="1019808"/>
          <a:ext cx="191459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3393446" y="1130598"/>
        <a:ext cx="134021" cy="265144"/>
      </dsp:txXfrm>
    </dsp:sp>
    <dsp:sp modelId="{EDA34655-9131-4731-957F-5382F53A0660}">
      <dsp:nvSpPr>
        <dsp:cNvPr id="0" name=""/>
        <dsp:cNvSpPr/>
      </dsp:nvSpPr>
      <dsp:spPr>
        <a:xfrm>
          <a:off x="2586710" y="285748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2719949" y="418987"/>
        <a:ext cx="643333" cy="643333"/>
      </dsp:txXfrm>
    </dsp:sp>
    <dsp:sp modelId="{553B84E4-4A31-43DB-B3BF-8E8EF2B79F2D}">
      <dsp:nvSpPr>
        <dsp:cNvPr id="0" name=""/>
        <dsp:cNvSpPr/>
      </dsp:nvSpPr>
      <dsp:spPr>
        <a:xfrm rot="10243667">
          <a:off x="2824858" y="2358640"/>
          <a:ext cx="105986" cy="441908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2856446" y="2444460"/>
        <a:ext cx="74190" cy="265144"/>
      </dsp:txXfrm>
    </dsp:sp>
    <dsp:sp modelId="{E0AC84DD-2093-416F-85DE-E547FE520660}">
      <dsp:nvSpPr>
        <dsp:cNvPr id="0" name=""/>
        <dsp:cNvSpPr/>
      </dsp:nvSpPr>
      <dsp:spPr>
        <a:xfrm>
          <a:off x="1872342" y="2214579"/>
          <a:ext cx="909811" cy="909811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 smtClean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2005581" y="2347818"/>
        <a:ext cx="643333" cy="6433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0.42857</cdr:y>
    </cdr:from>
    <cdr:to>
      <cdr:x>0.28125</cdr:x>
      <cdr:y>1</cdr:y>
    </cdr:to>
    <cdr:sp macro="" textlink="">
      <cdr:nvSpPr>
        <cdr:cNvPr id="2" name="Стрелка углом 1"/>
        <cdr:cNvSpPr/>
      </cdr:nvSpPr>
      <cdr:spPr>
        <a:xfrm xmlns:a="http://schemas.openxmlformats.org/drawingml/2006/main">
          <a:off x="0" y="642942"/>
          <a:ext cx="642942" cy="857256"/>
        </a:xfrm>
        <a:prstGeom xmlns:a="http://schemas.openxmlformats.org/drawingml/2006/main" prst="bentArrow">
          <a:avLst/>
        </a:prstGeom>
        <a:solidFill xmlns:a="http://schemas.openxmlformats.org/drawingml/2006/main">
          <a:srgbClr val="66A0F6"/>
        </a:solidFill>
        <a:ln xmlns:a="http://schemas.openxmlformats.org/drawingml/2006/main" w="25400" cap="flat" cmpd="sng" algn="ctr">
          <a:solidFill>
            <a:srgbClr val="4F81BD">
              <a:shade val="5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endParaRPr lang="ru-RU">
            <a:solidFill>
              <a:sysClr val="windowText" lastClr="00000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0.09313</cdr:x>
      <cdr:y>0.49479</cdr:y>
    </cdr:from>
    <cdr:to>
      <cdr:x>0.21707</cdr:x>
      <cdr:y>0.88041</cdr:y>
    </cdr:to>
    <cdr:sp macro="" textlink="">
      <cdr:nvSpPr>
        <cdr:cNvPr id="2" name="Скругленный прямоугольник 1"/>
        <cdr:cNvSpPr/>
      </cdr:nvSpPr>
      <cdr:spPr>
        <a:xfrm xmlns:a="http://schemas.openxmlformats.org/drawingml/2006/main">
          <a:off x="472364" y="1357321"/>
          <a:ext cx="628636" cy="1057819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8064A2">
                <a:tint val="50000"/>
                <a:satMod val="300000"/>
              </a:srgbClr>
            </a:gs>
            <a:gs pos="35000">
              <a:srgbClr val="8064A2">
                <a:tint val="37000"/>
                <a:satMod val="300000"/>
              </a:srgbClr>
            </a:gs>
            <a:gs pos="100000">
              <a:srgbClr val="8064A2">
                <a:tint val="15000"/>
                <a:satMod val="350000"/>
              </a:srgbClr>
            </a:gs>
          </a:gsLst>
          <a:lin ang="16200000" scaled="1"/>
        </a:gradFill>
        <a:ln xmlns:a="http://schemas.openxmlformats.org/drawingml/2006/main" w="9525" cap="flat" cmpd="sng" algn="ctr">
          <a:solidFill>
            <a:srgbClr val="8064A2">
              <a:shade val="95000"/>
              <a:satMod val="105000"/>
            </a:srgbClr>
          </a:solidFill>
          <a:prstDash val="solid"/>
        </a:ln>
        <a:effectLst xmlns:a="http://schemas.openxmlformats.org/drawingml/2006/main">
          <a:outerShdw blurRad="40000" dist="20000" dir="5400000" rotWithShape="0">
            <a:srgbClr val="000000">
              <a:alpha val="38000"/>
            </a:srgbClr>
          </a:outerShdw>
        </a:effectLst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0.27564</cdr:x>
      <cdr:y>0.41667</cdr:y>
    </cdr:from>
    <cdr:to>
      <cdr:x>0.39958</cdr:x>
      <cdr:y>0.88183</cdr:y>
    </cdr:to>
    <cdr:sp macro="" textlink="">
      <cdr:nvSpPr>
        <cdr:cNvPr id="3" name="Скругленный прямоугольник 2"/>
        <cdr:cNvSpPr/>
      </cdr:nvSpPr>
      <cdr:spPr>
        <a:xfrm xmlns:a="http://schemas.openxmlformats.org/drawingml/2006/main">
          <a:off x="1398073" y="1143007"/>
          <a:ext cx="628636" cy="1276029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8064A2">
                <a:tint val="50000"/>
                <a:satMod val="300000"/>
              </a:srgbClr>
            </a:gs>
            <a:gs pos="35000">
              <a:srgbClr val="8064A2">
                <a:tint val="37000"/>
                <a:satMod val="300000"/>
              </a:srgbClr>
            </a:gs>
            <a:gs pos="100000">
              <a:srgbClr val="8064A2">
                <a:tint val="15000"/>
                <a:satMod val="350000"/>
              </a:srgbClr>
            </a:gs>
          </a:gsLst>
          <a:lin ang="16200000" scaled="1"/>
        </a:gradFill>
        <a:ln xmlns:a="http://schemas.openxmlformats.org/drawingml/2006/main" w="9525" cap="flat" cmpd="sng" algn="ctr">
          <a:solidFill>
            <a:srgbClr val="8064A2">
              <a:shade val="95000"/>
              <a:satMod val="105000"/>
            </a:srgbClr>
          </a:solidFill>
          <a:prstDash val="solid"/>
        </a:ln>
        <a:effectLst xmlns:a="http://schemas.openxmlformats.org/drawingml/2006/main">
          <a:outerShdw blurRad="40000" dist="20000" dir="5400000" rotWithShape="0">
            <a:srgbClr val="000000">
              <a:alpha val="38000"/>
            </a:srgbClr>
          </a:outerShdw>
        </a:effectLst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0.45446</cdr:x>
      <cdr:y>0.28646</cdr:y>
    </cdr:from>
    <cdr:to>
      <cdr:x>0.5784</cdr:x>
      <cdr:y>0.88208</cdr:y>
    </cdr:to>
    <cdr:sp macro="" textlink="">
      <cdr:nvSpPr>
        <cdr:cNvPr id="4" name="Скругленный прямоугольник 3"/>
        <cdr:cNvSpPr/>
      </cdr:nvSpPr>
      <cdr:spPr>
        <a:xfrm xmlns:a="http://schemas.openxmlformats.org/drawingml/2006/main">
          <a:off x="2305066" y="785819"/>
          <a:ext cx="628635" cy="1633904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8064A2">
                <a:tint val="50000"/>
                <a:satMod val="300000"/>
              </a:srgbClr>
            </a:gs>
            <a:gs pos="35000">
              <a:srgbClr val="8064A2">
                <a:tint val="37000"/>
                <a:satMod val="300000"/>
              </a:srgbClr>
            </a:gs>
            <a:gs pos="100000">
              <a:srgbClr val="8064A2">
                <a:tint val="15000"/>
                <a:satMod val="350000"/>
              </a:srgbClr>
            </a:gs>
          </a:gsLst>
          <a:lin ang="16200000" scaled="1"/>
        </a:gradFill>
        <a:ln xmlns:a="http://schemas.openxmlformats.org/drawingml/2006/main" w="9525" cap="flat" cmpd="sng" algn="ctr">
          <a:solidFill>
            <a:srgbClr val="8064A2">
              <a:shade val="95000"/>
              <a:satMod val="105000"/>
            </a:srgbClr>
          </a:solidFill>
          <a:prstDash val="solid"/>
        </a:ln>
        <a:effectLst xmlns:a="http://schemas.openxmlformats.org/drawingml/2006/main">
          <a:outerShdw blurRad="40000" dist="20000" dir="5400000" rotWithShape="0">
            <a:srgbClr val="000000">
              <a:alpha val="38000"/>
            </a:srgbClr>
          </a:outerShdw>
        </a:effectLst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0.125</cdr:x>
      <cdr:y>0.26042</cdr:y>
    </cdr:from>
    <cdr:to>
      <cdr:x>0.23611</cdr:x>
      <cdr:y>0.75521</cdr:y>
    </cdr:to>
    <cdr:sp macro="" textlink="">
      <cdr:nvSpPr>
        <cdr:cNvPr id="3" name="Скругленный прямоугольник 2"/>
        <cdr:cNvSpPr/>
      </cdr:nvSpPr>
      <cdr:spPr>
        <a:xfrm xmlns:a="http://schemas.openxmlformats.org/drawingml/2006/main">
          <a:off x="642942" y="714381"/>
          <a:ext cx="571498" cy="1357312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9BBB59">
                <a:shade val="51000"/>
                <a:satMod val="130000"/>
              </a:srgbClr>
            </a:gs>
            <a:gs pos="80000">
              <a:srgbClr val="9BBB59">
                <a:shade val="93000"/>
                <a:satMod val="130000"/>
              </a:srgbClr>
            </a:gs>
            <a:gs pos="100000">
              <a:srgbClr val="9BBB59">
                <a:shade val="94000"/>
                <a:satMod val="135000"/>
              </a:srgbClr>
            </a:gs>
          </a:gsLst>
          <a:lin ang="16200000" scaled="0"/>
        </a:gradFill>
        <a:ln xmlns:a="http://schemas.openxmlformats.org/drawingml/2006/main">
          <a:noFill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  <a:scene3d xmlns:a="http://schemas.openxmlformats.org/drawingml/2006/main">
          <a:camera prst="orthographicFront">
            <a:rot lat="0" lon="0" rev="0"/>
          </a:camera>
          <a:lightRig rig="threePt" dir="t">
            <a:rot lat="0" lon="0" rev="1200000"/>
          </a:lightRig>
        </a:scene3d>
        <a:sp3d xmlns:a="http://schemas.openxmlformats.org/drawingml/2006/main">
          <a:bevelT w="63500" h="25400"/>
        </a:sp3d>
      </cdr:spPr>
      <cdr:style>
        <a:lnRef xmlns:a="http://schemas.openxmlformats.org/drawingml/2006/main" idx="0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3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0.27778</cdr:x>
      <cdr:y>0.41667</cdr:y>
    </cdr:from>
    <cdr:to>
      <cdr:x>0.38889</cdr:x>
      <cdr:y>0.75521</cdr:y>
    </cdr:to>
    <cdr:sp macro="" textlink="">
      <cdr:nvSpPr>
        <cdr:cNvPr id="4" name="Скругленный прямоугольник 3"/>
        <cdr:cNvSpPr/>
      </cdr:nvSpPr>
      <cdr:spPr>
        <a:xfrm xmlns:a="http://schemas.openxmlformats.org/drawingml/2006/main">
          <a:off x="1428771" y="1143008"/>
          <a:ext cx="571499" cy="928684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9BBB59">
                <a:shade val="51000"/>
                <a:satMod val="130000"/>
              </a:srgbClr>
            </a:gs>
            <a:gs pos="80000">
              <a:srgbClr val="9BBB59">
                <a:shade val="93000"/>
                <a:satMod val="130000"/>
              </a:srgbClr>
            </a:gs>
            <a:gs pos="100000">
              <a:srgbClr val="9BBB59">
                <a:shade val="94000"/>
                <a:satMod val="135000"/>
              </a:srgbClr>
            </a:gs>
          </a:gsLst>
          <a:lin ang="16200000" scaled="0"/>
        </a:gradFill>
        <a:ln xmlns:a="http://schemas.openxmlformats.org/drawingml/2006/main">
          <a:noFill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  <a:scene3d xmlns:a="http://schemas.openxmlformats.org/drawingml/2006/main">
          <a:camera prst="orthographicFront">
            <a:rot lat="0" lon="0" rev="0"/>
          </a:camera>
          <a:lightRig rig="threePt" dir="t">
            <a:rot lat="0" lon="0" rev="1200000"/>
          </a:lightRig>
        </a:scene3d>
        <a:sp3d xmlns:a="http://schemas.openxmlformats.org/drawingml/2006/main">
          <a:bevelT w="63500" h="25400"/>
        </a:sp3d>
      </cdr:spPr>
      <cdr:style>
        <a:lnRef xmlns:a="http://schemas.openxmlformats.org/drawingml/2006/main" idx="0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3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0.43056</cdr:x>
      <cdr:y>0.33854</cdr:y>
    </cdr:from>
    <cdr:to>
      <cdr:x>0.54167</cdr:x>
      <cdr:y>0.75521</cdr:y>
    </cdr:to>
    <cdr:sp macro="" textlink="">
      <cdr:nvSpPr>
        <cdr:cNvPr id="5" name="Скругленный прямоугольник 4"/>
        <cdr:cNvSpPr/>
      </cdr:nvSpPr>
      <cdr:spPr>
        <a:xfrm xmlns:a="http://schemas.openxmlformats.org/drawingml/2006/main">
          <a:off x="2214601" y="928694"/>
          <a:ext cx="571498" cy="1142998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9BBB59">
                <a:shade val="51000"/>
                <a:satMod val="130000"/>
              </a:srgbClr>
            </a:gs>
            <a:gs pos="80000">
              <a:srgbClr val="9BBB59">
                <a:shade val="93000"/>
                <a:satMod val="130000"/>
              </a:srgbClr>
            </a:gs>
            <a:gs pos="100000">
              <a:srgbClr val="9BBB59">
                <a:shade val="94000"/>
                <a:satMod val="135000"/>
              </a:srgbClr>
            </a:gs>
          </a:gsLst>
          <a:lin ang="16200000" scaled="0"/>
        </a:gradFill>
        <a:ln xmlns:a="http://schemas.openxmlformats.org/drawingml/2006/main">
          <a:noFill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  <a:scene3d xmlns:a="http://schemas.openxmlformats.org/drawingml/2006/main">
          <a:camera prst="orthographicFront">
            <a:rot lat="0" lon="0" rev="0"/>
          </a:camera>
          <a:lightRig rig="threePt" dir="t">
            <a:rot lat="0" lon="0" rev="1200000"/>
          </a:lightRig>
        </a:scene3d>
        <a:sp3d xmlns:a="http://schemas.openxmlformats.org/drawingml/2006/main">
          <a:bevelT w="63500" h="25400"/>
        </a:sp3d>
      </cdr:spPr>
      <cdr:style>
        <a:lnRef xmlns:a="http://schemas.openxmlformats.org/drawingml/2006/main" idx="0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3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0.57908</cdr:x>
      <cdr:y>0.39063</cdr:y>
    </cdr:from>
    <cdr:to>
      <cdr:x>0.69019</cdr:x>
      <cdr:y>0.76434</cdr:y>
    </cdr:to>
    <cdr:sp macro="" textlink="">
      <cdr:nvSpPr>
        <cdr:cNvPr id="6" name="Скругленный прямоугольник 5"/>
        <cdr:cNvSpPr/>
      </cdr:nvSpPr>
      <cdr:spPr>
        <a:xfrm xmlns:a="http://schemas.openxmlformats.org/drawingml/2006/main">
          <a:off x="2978519" y="1071569"/>
          <a:ext cx="571498" cy="1025167"/>
        </a:xfrm>
        <a:prstGeom xmlns:a="http://schemas.openxmlformats.org/drawingml/2006/main" prst="roundRect">
          <a:avLst/>
        </a:prstGeom>
        <a:gradFill xmlns:a="http://schemas.openxmlformats.org/drawingml/2006/main" rotWithShape="1">
          <a:gsLst>
            <a:gs pos="0">
              <a:srgbClr val="9BBB59">
                <a:shade val="51000"/>
                <a:satMod val="130000"/>
              </a:srgbClr>
            </a:gs>
            <a:gs pos="80000">
              <a:srgbClr val="9BBB59">
                <a:shade val="93000"/>
                <a:satMod val="130000"/>
              </a:srgbClr>
            </a:gs>
            <a:gs pos="100000">
              <a:srgbClr val="9BBB59">
                <a:shade val="94000"/>
                <a:satMod val="135000"/>
              </a:srgbClr>
            </a:gs>
          </a:gsLst>
          <a:lin ang="16200000" scaled="0"/>
        </a:gradFill>
        <a:ln xmlns:a="http://schemas.openxmlformats.org/drawingml/2006/main">
          <a:noFill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  <a:scene3d xmlns:a="http://schemas.openxmlformats.org/drawingml/2006/main">
          <a:camera prst="orthographicFront">
            <a:rot lat="0" lon="0" rev="0"/>
          </a:camera>
          <a:lightRig rig="threePt" dir="t">
            <a:rot lat="0" lon="0" rev="1200000"/>
          </a:lightRig>
        </a:scene3d>
        <a:sp3d xmlns:a="http://schemas.openxmlformats.org/drawingml/2006/main">
          <a:bevelT w="63500" h="25400"/>
        </a:sp3d>
      </cdr:spPr>
      <cdr:style>
        <a:lnRef xmlns:a="http://schemas.openxmlformats.org/drawingml/2006/main" idx="0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3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6413"/>
          </a:xfrm>
          <a:prstGeom prst="rect">
            <a:avLst/>
          </a:prstGeom>
        </p:spPr>
        <p:txBody>
          <a:bodyPr vert="horz" lIns="91719" tIns="45859" rIns="91719" bIns="4585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6" y="1"/>
            <a:ext cx="2945659" cy="496413"/>
          </a:xfrm>
          <a:prstGeom prst="rect">
            <a:avLst/>
          </a:prstGeom>
        </p:spPr>
        <p:txBody>
          <a:bodyPr vert="horz" lIns="91719" tIns="45859" rIns="91719" bIns="45859" rtlCol="0"/>
          <a:lstStyle>
            <a:lvl1pPr algn="r">
              <a:defRPr sz="1200"/>
            </a:lvl1pPr>
          </a:lstStyle>
          <a:p>
            <a:fld id="{839D7287-5CD6-4B4A-80C9-425169D24D4C}" type="datetimeFigureOut">
              <a:rPr lang="ru-RU" smtClean="0"/>
              <a:pPr/>
              <a:t>21.02.2023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430092"/>
            <a:ext cx="2945659" cy="496413"/>
          </a:xfrm>
          <a:prstGeom prst="rect">
            <a:avLst/>
          </a:prstGeom>
        </p:spPr>
        <p:txBody>
          <a:bodyPr vert="horz" lIns="91719" tIns="45859" rIns="91719" bIns="4585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6" y="9430092"/>
            <a:ext cx="2945659" cy="496413"/>
          </a:xfrm>
          <a:prstGeom prst="rect">
            <a:avLst/>
          </a:prstGeom>
        </p:spPr>
        <p:txBody>
          <a:bodyPr vert="horz" lIns="91719" tIns="45859" rIns="91719" bIns="45859" rtlCol="0" anchor="b"/>
          <a:lstStyle>
            <a:lvl1pPr algn="r">
              <a:defRPr sz="1200"/>
            </a:lvl1pPr>
          </a:lstStyle>
          <a:p>
            <a:fld id="{4BCBAF5D-7B64-469B-B26C-FA62F5BA56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058332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6413"/>
          </a:xfrm>
          <a:prstGeom prst="rect">
            <a:avLst/>
          </a:prstGeom>
        </p:spPr>
        <p:txBody>
          <a:bodyPr vert="horz" lIns="91719" tIns="45859" rIns="91719" bIns="4585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6" y="1"/>
            <a:ext cx="2945659" cy="496413"/>
          </a:xfrm>
          <a:prstGeom prst="rect">
            <a:avLst/>
          </a:prstGeom>
        </p:spPr>
        <p:txBody>
          <a:bodyPr vert="horz" lIns="91719" tIns="45859" rIns="91719" bIns="45859" rtlCol="0"/>
          <a:lstStyle>
            <a:lvl1pPr algn="r">
              <a:defRPr sz="1200"/>
            </a:lvl1pPr>
          </a:lstStyle>
          <a:p>
            <a:fld id="{4AF090C1-787D-4867-B900-CCB842A74EF5}" type="datetimeFigureOut">
              <a:rPr lang="ru-RU" smtClean="0"/>
              <a:pPr/>
              <a:t>21.02.2023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62525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19" tIns="45859" rIns="91719" bIns="4585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1"/>
          </a:xfrm>
          <a:prstGeom prst="rect">
            <a:avLst/>
          </a:prstGeom>
        </p:spPr>
        <p:txBody>
          <a:bodyPr vert="horz" lIns="91719" tIns="45859" rIns="91719" bIns="45859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30092"/>
            <a:ext cx="2945659" cy="496413"/>
          </a:xfrm>
          <a:prstGeom prst="rect">
            <a:avLst/>
          </a:prstGeom>
        </p:spPr>
        <p:txBody>
          <a:bodyPr vert="horz" lIns="91719" tIns="45859" rIns="91719" bIns="4585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6" y="9430092"/>
            <a:ext cx="2945659" cy="496413"/>
          </a:xfrm>
          <a:prstGeom prst="rect">
            <a:avLst/>
          </a:prstGeom>
        </p:spPr>
        <p:txBody>
          <a:bodyPr vert="horz" lIns="91719" tIns="45859" rIns="91719" bIns="45859" rtlCol="0" anchor="b"/>
          <a:lstStyle>
            <a:lvl1pPr algn="r">
              <a:defRPr sz="1200"/>
            </a:lvl1pPr>
          </a:lstStyle>
          <a:p>
            <a:fld id="{1AE0FA24-06BC-49AF-B6C7-F1BB2025DF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29007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26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26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26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26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19</a:t>
            </a:fld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0FA24-06BC-49AF-B6C7-F1BB2025DF2B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5FA0-0690-458C-AF35-3A0D4853A927}" type="datetime1">
              <a:rPr lang="ru-RU" smtClean="0"/>
              <a:pPr/>
              <a:t>21.02.2023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93677-09C8-49D7-9E01-AB9C8F91AF6C}" type="datetime1">
              <a:rPr lang="ru-RU" smtClean="0"/>
              <a:pPr/>
              <a:t>21.02.2023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1DD35-1F22-4577-A0E8-A981682095C7}" type="datetime1">
              <a:rPr lang="ru-RU" smtClean="0"/>
              <a:pPr/>
              <a:t>21.02.2023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2C579-A7F6-4EEF-B7EE-6D16C174365E}" type="datetime1">
              <a:rPr lang="ru-RU" smtClean="0"/>
              <a:pPr/>
              <a:t>21.02.2023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C375-C46E-485C-8AA5-0447E18F2FF7}" type="datetime1">
              <a:rPr lang="ru-RU" smtClean="0"/>
              <a:pPr/>
              <a:t>21.02.2023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EB8B-FBCA-49EB-B80F-F9012336D720}" type="datetime1">
              <a:rPr lang="ru-RU" smtClean="0"/>
              <a:pPr/>
              <a:t>21.02.2023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CDFA4-B2A7-4844-9B76-13197123AD9B}" type="datetime1">
              <a:rPr lang="ru-RU" smtClean="0"/>
              <a:pPr/>
              <a:t>21.02.2023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EBC8-2E35-4D88-BA02-326CCC83D4B1}" type="datetime1">
              <a:rPr lang="ru-RU" smtClean="0"/>
              <a:pPr/>
              <a:t>21.02.2023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EA530-DAC2-428A-BA98-8942BE71D03F}" type="datetime1">
              <a:rPr lang="ru-RU" smtClean="0"/>
              <a:pPr/>
              <a:t>21.02.2023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B146-AEDC-4541-95F4-E2617E9E00A9}" type="datetime1">
              <a:rPr lang="ru-RU" smtClean="0"/>
              <a:pPr/>
              <a:t>21.02.2023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44A24-B550-4FE3-9558-56FCD5E9FE5B}" type="datetime1">
              <a:rPr lang="ru-RU" smtClean="0"/>
              <a:pPr/>
              <a:t>21.02.2023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78894-5896-4CEA-8D31-4C9368103229}" type="datetime1">
              <a:rPr lang="ru-RU" smtClean="0"/>
              <a:pPr/>
              <a:t>21.02.2023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55276-7436-4E82-921F-7D04667C0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image" Target="../media/image27.png"/><Relationship Id="rId18" Type="http://schemas.openxmlformats.org/officeDocument/2006/relationships/image" Target="../media/image32.jpeg"/><Relationship Id="rId3" Type="http://schemas.openxmlformats.org/officeDocument/2006/relationships/diagramData" Target="../diagrams/data1.xml"/><Relationship Id="rId7" Type="http://schemas.openxmlformats.org/officeDocument/2006/relationships/image" Target="../media/image21.png"/><Relationship Id="rId12" Type="http://schemas.openxmlformats.org/officeDocument/2006/relationships/image" Target="../media/image26.jpeg"/><Relationship Id="rId17" Type="http://schemas.openxmlformats.org/officeDocument/2006/relationships/image" Target="../media/image31.jpeg"/><Relationship Id="rId2" Type="http://schemas.openxmlformats.org/officeDocument/2006/relationships/image" Target="../media/image6.png"/><Relationship Id="rId16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25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29.jpeg"/><Relationship Id="rId10" Type="http://schemas.openxmlformats.org/officeDocument/2006/relationships/image" Target="../media/image24.png"/><Relationship Id="rId19" Type="http://schemas.microsoft.com/office/2007/relationships/diagramDrawing" Target="../diagrams/drawing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23.png"/><Relationship Id="rId1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7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1.xml"/><Relationship Id="rId5" Type="http://schemas.openxmlformats.org/officeDocument/2006/relationships/chart" Target="../charts/chart20.xml"/><Relationship Id="rId4" Type="http://schemas.openxmlformats.org/officeDocument/2006/relationships/chart" Target="../charts/chart1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4.xml"/><Relationship Id="rId4" Type="http://schemas.openxmlformats.org/officeDocument/2006/relationships/chart" Target="../charts/chart2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5.xml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1\Desktop\на отправку\1645320538_7-phonoteka-org-p-goluboi-fon-dlya-stenda-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6" y="0"/>
            <a:ext cx="9143654" cy="6858000"/>
          </a:xfrm>
          <a:prstGeom prst="rect">
            <a:avLst/>
          </a:prstGeom>
          <a:noFill/>
        </p:spPr>
      </p:pic>
      <p:pic>
        <p:nvPicPr>
          <p:cNvPr id="4" name="Picture 2" descr="C:\Users\1\Desktop\на отправку\7.png"/>
          <p:cNvPicPr>
            <a:picLocks noChangeAspect="1" noChangeArrowheads="1"/>
          </p:cNvPicPr>
          <p:nvPr/>
        </p:nvPicPr>
        <p:blipFill>
          <a:blip r:embed="rId3" cstate="print">
            <a:lum bright="27000" contrast="-23000"/>
          </a:blip>
          <a:srcRect/>
          <a:stretch>
            <a:fillRect/>
          </a:stretch>
        </p:blipFill>
        <p:spPr bwMode="auto">
          <a:xfrm>
            <a:off x="1000100" y="0"/>
            <a:ext cx="6362712" cy="1643050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928794" y="214290"/>
            <a:ext cx="51435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Администрация Княгининского 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муниципального  округа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Нижегородской области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000496" y="2428868"/>
            <a:ext cx="514350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 проекту решения Совета депутатов Княгининского муниципального округа «О бюджете Княгининского муниципального округа Нижегородской области на 2023 год и на плановый период 2024 и 2025 годов»</a:t>
            </a:r>
          </a:p>
          <a:p>
            <a:pPr algn="ctr"/>
            <a:endParaRPr lang="ru-RU" sz="2400" dirty="0"/>
          </a:p>
        </p:txBody>
      </p:sp>
      <p:pic>
        <p:nvPicPr>
          <p:cNvPr id="1026" name="Picture 2" descr="C:\Users\1\Desktop\Безымянный.pn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8148" y="214290"/>
            <a:ext cx="931088" cy="1000132"/>
          </a:xfrm>
          <a:prstGeom prst="rect">
            <a:avLst/>
          </a:prstGeom>
          <a:noFill/>
        </p:spPr>
      </p:pic>
      <p:pic>
        <p:nvPicPr>
          <p:cNvPr id="3" name="Picture 2" descr="D:\ДОКУМЕНТЫ\2023\Презентации\Презентация по проекту решения на 2022 год\фото\герб НО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2" y="142852"/>
            <a:ext cx="1214446" cy="1285860"/>
          </a:xfrm>
          <a:prstGeom prst="rect">
            <a:avLst/>
          </a:prstGeom>
          <a:noFill/>
        </p:spPr>
      </p:pic>
      <p:sp>
        <p:nvSpPr>
          <p:cNvPr id="31" name="TextBox 30"/>
          <p:cNvSpPr txBox="1"/>
          <p:nvPr/>
        </p:nvSpPr>
        <p:spPr>
          <a:xfrm>
            <a:off x="1357290" y="1643050"/>
            <a:ext cx="6808274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  <a:t>БЮДЖЕТ ДЛЯ ГРАЖДАН</a:t>
            </a:r>
            <a:endParaRPr lang="ru-RU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1028" name="Picture 4" descr="D:\ДОКУМЕНТЫ\2013-2019\2017\ПРЕЗЕНТАЦИЯ по проекту решения\картинки для презентации\head_img01.png"/>
          <p:cNvPicPr>
            <a:picLocks noChangeAspect="1" noChangeArrowheads="1"/>
          </p:cNvPicPr>
          <p:nvPr/>
        </p:nvPicPr>
        <p:blipFill>
          <a:blip r:embed="rId6">
            <a:grayscl/>
            <a:lum bright="21000" contrast="17000"/>
          </a:blip>
          <a:srcRect/>
          <a:stretch>
            <a:fillRect/>
          </a:stretch>
        </p:blipFill>
        <p:spPr bwMode="auto">
          <a:xfrm>
            <a:off x="0" y="2357430"/>
            <a:ext cx="4214810" cy="3500462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3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214282" y="3500438"/>
            <a:ext cx="8572560" cy="1000132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1338"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«Бюджет для граждан» нацелен на широкий круг пользователей - всех граждан Княгининского муниципального округа, интересы которых в той или иной мере затронуты бюджетом округа.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8358221" y="6500834"/>
            <a:ext cx="642943" cy="21429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с двумя вырезанными противолежащими углами 11"/>
          <p:cNvSpPr/>
          <p:nvPr/>
        </p:nvSpPr>
        <p:spPr>
          <a:xfrm>
            <a:off x="0" y="571480"/>
            <a:ext cx="9144001" cy="3071834"/>
          </a:xfrm>
          <a:prstGeom prst="snip2DiagRect">
            <a:avLst/>
          </a:prstGeom>
          <a:noFill/>
          <a:ln w="1905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541338"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«Бюджет для граждан» - информационный сборник, который познакомит население округа с основными положениями главного финансового документа Княгининского муниципального округа – бюджета округа, а именно проекта бюджета округа на 2023 год и на плановый период 2024 и 2025 годов. В сборнике в доступной форме представлено описание доходов, расходов бюджета и их структуры, приоритетные направления расходования бюджетных средств, объемы бюджетных ассигнований, направляемых на финансирование социально-значимых мероприятий в сфере образования,  культуры, 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коммунального хозяйства и других сферах.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43108" y="214290"/>
            <a:ext cx="51413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 smtClean="0">
                <a:ln w="31550" cmpd="sng">
                  <a:noFill/>
                  <a:prstDash val="solid"/>
                </a:ln>
                <a:latin typeface="Times New Roman" pitchFamily="18" charset="0"/>
                <a:cs typeface="Times New Roman" pitchFamily="18" charset="0"/>
              </a:rPr>
              <a:t>Что такое «Бюджет для граждан»</a:t>
            </a:r>
            <a:endParaRPr lang="ru-RU" sz="2400" b="1" i="1" dirty="0" smtClean="0">
              <a:ln w="31550" cmpd="sng">
                <a:noFill/>
                <a:prstDash val="solid"/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4" name="Текст 4"/>
          <p:cNvSpPr txBox="1">
            <a:spLocks/>
          </p:cNvSpPr>
          <p:nvPr/>
        </p:nvSpPr>
        <p:spPr>
          <a:xfrm>
            <a:off x="214282" y="5500702"/>
            <a:ext cx="3929090" cy="928694"/>
          </a:xfrm>
          <a:prstGeom prst="rect">
            <a:avLst/>
          </a:prstGeom>
          <a:gradFill flip="none" rotWithShape="1">
            <a:gsLst>
              <a:gs pos="0">
                <a:schemeClr val="accent3">
                  <a:shade val="51000"/>
                  <a:satMod val="13000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lin ang="0" scaled="1"/>
            <a:tileRect/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Семейный бюджет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это план доходов и расходов семьи на определенный промежуток времени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1" name="Текст 4"/>
          <p:cNvSpPr txBox="1">
            <a:spLocks/>
          </p:cNvSpPr>
          <p:nvPr/>
        </p:nvSpPr>
        <p:spPr>
          <a:xfrm>
            <a:off x="214282" y="1928802"/>
            <a:ext cx="3857651" cy="1285884"/>
          </a:xfrm>
          <a:prstGeom prst="rect">
            <a:avLst/>
          </a:prstGeom>
          <a:gradFill flip="none" rotWithShape="1">
            <a:gsLst>
              <a:gs pos="0">
                <a:schemeClr val="accent3">
                  <a:shade val="51000"/>
                  <a:satMod val="13000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lin ang="0" scaled="1"/>
            <a:tileRect/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Государственный бюджет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важнейший финансовый документ страны, предназначенный для финансового обеспечения задач и функций государства и местного самоуправления</a:t>
            </a: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2" name="Текст 4"/>
          <p:cNvSpPr txBox="1">
            <a:spLocks/>
          </p:cNvSpPr>
          <p:nvPr/>
        </p:nvSpPr>
        <p:spPr>
          <a:xfrm>
            <a:off x="4500562" y="3429000"/>
            <a:ext cx="4143404" cy="1500198"/>
          </a:xfrm>
          <a:prstGeom prst="rect">
            <a:avLst/>
          </a:prstGeom>
          <a:gradFill flip="none" rotWithShape="1">
            <a:gsLst>
              <a:gs pos="0">
                <a:schemeClr val="accent3">
                  <a:shade val="51000"/>
                  <a:satMod val="13000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lin ang="0" scaled="1"/>
            <a:tileRect/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 организации</a:t>
            </a:r>
          </a:p>
          <a:p>
            <a:pPr lvl="0" algn="ctr">
              <a:spcBef>
                <a:spcPct val="20000"/>
              </a:spcBef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календарный план доходов и расходов организации, сформулированный в стоимостных и количественных величинах для принятия решений, планирования и контроля в процессе управления деятельности компании </a:t>
            </a:r>
          </a:p>
        </p:txBody>
      </p:sp>
      <p:sp>
        <p:nvSpPr>
          <p:cNvPr id="21" name="Овал 20"/>
          <p:cNvSpPr/>
          <p:nvPr/>
        </p:nvSpPr>
        <p:spPr>
          <a:xfrm>
            <a:off x="8429653" y="6500834"/>
            <a:ext cx="571504" cy="21429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85720" y="428604"/>
            <a:ext cx="8695995" cy="1214446"/>
          </a:xfrm>
          <a:prstGeom prst="roundRect">
            <a:avLst/>
          </a:prstGeom>
          <a:gradFill flip="none" rotWithShape="1">
            <a:gsLst>
              <a:gs pos="0">
                <a:schemeClr val="accent3">
                  <a:shade val="51000"/>
                  <a:satMod val="13000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lin ang="0" scaled="1"/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 - план доходов и расходов определённого объекта (семьи, бизнеса, организации, государства и т.д.), устанавливаемый на определённый период времени. </a:t>
            </a:r>
          </a:p>
          <a:p>
            <a:pPr algn="just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 округа - это план доходов и расходов  Княгининского  муниципального округа.</a:t>
            </a: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5072074"/>
            <a:ext cx="3143272" cy="1587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E4E9EE"/>
              </a:clrFrom>
              <a:clrTo>
                <a:srgbClr val="E4E9E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3357562"/>
            <a:ext cx="2928958" cy="1803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1785926"/>
            <a:ext cx="3500462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3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pic>
      <p:sp>
        <p:nvSpPr>
          <p:cNvPr id="40" name="Прямоугольник 39"/>
          <p:cNvSpPr/>
          <p:nvPr/>
        </p:nvSpPr>
        <p:spPr>
          <a:xfrm>
            <a:off x="4000496" y="857232"/>
            <a:ext cx="5000660" cy="1571636"/>
          </a:xfrm>
          <a:prstGeom prst="rect">
            <a:avLst/>
          </a:prstGeom>
          <a:solidFill>
            <a:srgbClr val="AEC9E4"/>
          </a:solidFill>
          <a:ln w="76200">
            <a:solidFill>
              <a:srgbClr val="3379C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142844" y="2928934"/>
            <a:ext cx="8858312" cy="3786214"/>
          </a:xfrm>
          <a:prstGeom prst="rect">
            <a:avLst/>
          </a:prstGeom>
          <a:solidFill>
            <a:srgbClr val="AEC9E4"/>
          </a:solidFill>
          <a:ln w="76200">
            <a:solidFill>
              <a:srgbClr val="3379C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8358221" y="6500834"/>
            <a:ext cx="642943" cy="21429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236515" y="214290"/>
            <a:ext cx="6954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 smtClean="0">
                <a:ln w="31550" cmpd="sng">
                  <a:noFill/>
                  <a:prstDash val="solid"/>
                </a:ln>
              </a:rPr>
              <a:t>Структура доходов государственного бюджета</a:t>
            </a: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/>
        </p:nvGraphicFramePr>
        <p:xfrm>
          <a:off x="357158" y="857232"/>
          <a:ext cx="2728920" cy="1995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6" name="Прямая соединительная линия 15"/>
          <p:cNvCxnSpPr/>
          <p:nvPr/>
        </p:nvCxnSpPr>
        <p:spPr>
          <a:xfrm flipV="1">
            <a:off x="2571736" y="1000108"/>
            <a:ext cx="1428760" cy="571504"/>
          </a:xfrm>
          <a:prstGeom prst="line">
            <a:avLst/>
          </a:prstGeom>
          <a:ln w="76200">
            <a:solidFill>
              <a:srgbClr val="3379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000496" y="928670"/>
            <a:ext cx="4929222" cy="1415772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Государственные доходы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это денежные средства, поступающие в безвозмездном и безвозвратном порядке в соответствии с законодательством Российской Федерации в распоряжение органов государственной власти Российской Федерации, субъектов  Российской  Федерации.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5" name="Диаграмма 24"/>
          <p:cNvGraphicFramePr>
            <a:graphicFrameLocks/>
          </p:cNvGraphicFramePr>
          <p:nvPr/>
        </p:nvGraphicFramePr>
        <p:xfrm>
          <a:off x="285720" y="3071810"/>
          <a:ext cx="2286016" cy="1500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8" name="Диаграмма 27"/>
          <p:cNvGraphicFramePr>
            <a:graphicFrameLocks/>
          </p:cNvGraphicFramePr>
          <p:nvPr/>
        </p:nvGraphicFramePr>
        <p:xfrm>
          <a:off x="3500430" y="3071810"/>
          <a:ext cx="2286016" cy="1500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0" name="Диаграмма 29"/>
          <p:cNvGraphicFramePr>
            <a:graphicFrameLocks/>
          </p:cNvGraphicFramePr>
          <p:nvPr/>
        </p:nvGraphicFramePr>
        <p:xfrm>
          <a:off x="6072198" y="3143248"/>
          <a:ext cx="2286016" cy="1500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142844" y="4572008"/>
            <a:ext cx="271464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Налоговые доходы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Поступления от уплаты налогов, установленных Налоговым  кодексом Российской Федерации (налог на прибыль организаций, налог на доходы физических лиц, налог на имущество организаций, акцизы и другие).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Стрелка углом 33"/>
          <p:cNvSpPr/>
          <p:nvPr/>
        </p:nvSpPr>
        <p:spPr>
          <a:xfrm>
            <a:off x="714348" y="3500438"/>
            <a:ext cx="642942" cy="1071570"/>
          </a:xfrm>
          <a:prstGeom prst="bentArrow">
            <a:avLst/>
          </a:prstGeom>
          <a:solidFill>
            <a:srgbClr val="66A0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000364" y="4572008"/>
            <a:ext cx="2786082" cy="2208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Неналоговые доходы</a:t>
            </a:r>
          </a:p>
          <a:p>
            <a:pPr algn="just"/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Доходы от продажи и использования имущества, находящегося в госсобственности, от продажи земли и нематериальных активов; административные платежи и сборы; штрафные санкции, возмещение ущерба и прочие</a:t>
            </a:r>
            <a:endParaRPr lang="ru-RU" sz="13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Стрелка углом 35"/>
          <p:cNvSpPr/>
          <p:nvPr/>
        </p:nvSpPr>
        <p:spPr>
          <a:xfrm>
            <a:off x="3929058" y="3786190"/>
            <a:ext cx="642942" cy="857256"/>
          </a:xfrm>
          <a:prstGeom prst="bentArrow">
            <a:avLst/>
          </a:prstGeom>
          <a:solidFill>
            <a:srgbClr val="66A0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000760" y="4572008"/>
            <a:ext cx="285752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</a:p>
          <a:p>
            <a:pPr algn="just"/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Поступления от других бюджетов бюджетной системы, граждан и организаций (межбюджетные трансферты в виде дотаций, субвенций, субсидий, поступления от юридических и физических лиц, кроме налоговых и неналоговых доходов)</a:t>
            </a:r>
            <a:endParaRPr lang="ru-RU" sz="135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3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pic>
      <p:sp>
        <p:nvSpPr>
          <p:cNvPr id="40" name="Прямоугольник 39"/>
          <p:cNvSpPr/>
          <p:nvPr/>
        </p:nvSpPr>
        <p:spPr>
          <a:xfrm>
            <a:off x="2857488" y="857232"/>
            <a:ext cx="6143668" cy="2500330"/>
          </a:xfrm>
          <a:prstGeom prst="rect">
            <a:avLst/>
          </a:prstGeom>
          <a:solidFill>
            <a:srgbClr val="AEC9E4"/>
          </a:solidFill>
          <a:ln w="762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60960" y="3500438"/>
            <a:ext cx="9009888" cy="3287862"/>
          </a:xfrm>
          <a:prstGeom prst="rect">
            <a:avLst/>
          </a:prstGeom>
          <a:solidFill>
            <a:srgbClr val="AEC9E4"/>
          </a:solidFill>
          <a:ln w="762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8358221" y="6500834"/>
            <a:ext cx="642943" cy="21429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236515" y="214290"/>
            <a:ext cx="70827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 smtClean="0">
                <a:ln w="31550" cmpd="sng">
                  <a:noFill/>
                  <a:prstDash val="solid"/>
                </a:ln>
              </a:rPr>
              <a:t>Структура расходов государственного бюджета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flipV="1">
            <a:off x="2214546" y="1928802"/>
            <a:ext cx="642942" cy="285752"/>
          </a:xfrm>
          <a:prstGeom prst="line">
            <a:avLst/>
          </a:prstGeom>
          <a:ln w="76200">
            <a:solidFill>
              <a:srgbClr val="3379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857488" y="857232"/>
            <a:ext cx="6000792" cy="2492990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Государственные расходы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Это экономические отношения, возникающие в связи с распределением фонда денежных средств государства и его использованием по отраслевому, целевому и территориальному назначению.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Расходная часть охватывает всю экономику, так как государство учитывает экономические интересы общества в целом.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 величину и структуру расходов бюджета влияет множество факторов, таких как: государственное устройство, внешняя и внутренняя политика государства, общий уровень  экономики, уровень благосостояния населения, размер государственного сектора в экономике и многие другие факторы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14282" y="3500438"/>
            <a:ext cx="37862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Социальные расходы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Расходы социального характера, к которым относятся расходы на образование,  здравоохранение, культуру, социальную политику, физическую культуру и спорт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929058" y="3500438"/>
            <a:ext cx="521494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Другие расходы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Расходы на жилищно-коммунальное хозяйство, общегосударственные вопросы, охрану окружающей среды, обслуживание государственного долга и другие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" name="Диаграмма 19"/>
          <p:cNvGraphicFramePr/>
          <p:nvPr/>
        </p:nvGraphicFramePr>
        <p:xfrm>
          <a:off x="-142908" y="714356"/>
          <a:ext cx="2786050" cy="2428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4" name="Диаграмма 23"/>
          <p:cNvGraphicFramePr/>
          <p:nvPr/>
        </p:nvGraphicFramePr>
        <p:xfrm>
          <a:off x="214282" y="4500570"/>
          <a:ext cx="3571900" cy="2171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1" name="Диаграмма 30"/>
          <p:cNvGraphicFramePr/>
          <p:nvPr/>
        </p:nvGraphicFramePr>
        <p:xfrm>
          <a:off x="4786314" y="4500570"/>
          <a:ext cx="3370134" cy="2192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Овал 9"/>
          <p:cNvSpPr/>
          <p:nvPr/>
        </p:nvSpPr>
        <p:spPr>
          <a:xfrm>
            <a:off x="8358216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85720" y="142852"/>
            <a:ext cx="85725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Сбалансированность бюджета по доходам и расходам – основополагающее требование, предъявляемое к органам </a:t>
            </a:r>
          </a:p>
          <a:p>
            <a:pPr algn="ctr"/>
            <a:r>
              <a:rPr lang="ru-RU" sz="2000" b="1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местного самоуправления </a:t>
            </a:r>
          </a:p>
        </p:txBody>
      </p:sp>
      <p:sp>
        <p:nvSpPr>
          <p:cNvPr id="20" name="Пятиугольник 19"/>
          <p:cNvSpPr/>
          <p:nvPr/>
        </p:nvSpPr>
        <p:spPr>
          <a:xfrm>
            <a:off x="785786" y="1357298"/>
            <a:ext cx="2643206" cy="571504"/>
          </a:xfrm>
          <a:prstGeom prst="homePlat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ятиугольник 20"/>
          <p:cNvSpPr/>
          <p:nvPr/>
        </p:nvSpPr>
        <p:spPr>
          <a:xfrm>
            <a:off x="785786" y="2071678"/>
            <a:ext cx="2714644" cy="642942"/>
          </a:xfrm>
          <a:prstGeom prst="homePlate">
            <a:avLst/>
          </a:prstGeom>
          <a:ln w="57150"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214810" y="1571612"/>
            <a:ext cx="3286148" cy="107157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Бездефицитный бюджет</a:t>
            </a:r>
          </a:p>
          <a:p>
            <a:pPr algn="ctr"/>
            <a:r>
              <a:rPr lang="ru-RU" sz="1400" u="sng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 и расходы равны</a:t>
            </a:r>
            <a:endParaRPr lang="ru-RU" sz="1400" u="sng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214810" y="3286124"/>
            <a:ext cx="3286148" cy="114300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Профицит</a:t>
            </a:r>
          </a:p>
          <a:p>
            <a:pPr algn="ctr"/>
            <a:r>
              <a:rPr lang="ru-RU" sz="1400" u="sng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 превышают расходы</a:t>
            </a:r>
          </a:p>
          <a:p>
            <a:pPr algn="ctr"/>
            <a:r>
              <a:rPr lang="ru-RU" sz="13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можно накапливать резервы, погашать имеющиеся долги</a:t>
            </a:r>
            <a:endParaRPr lang="ru-RU" sz="13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ятиугольник 26"/>
          <p:cNvSpPr/>
          <p:nvPr/>
        </p:nvSpPr>
        <p:spPr>
          <a:xfrm>
            <a:off x="785786" y="3214686"/>
            <a:ext cx="2643206" cy="571504"/>
          </a:xfrm>
          <a:prstGeom prst="homePlat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ятиугольник 27"/>
          <p:cNvSpPr/>
          <p:nvPr/>
        </p:nvSpPr>
        <p:spPr>
          <a:xfrm>
            <a:off x="785786" y="4000504"/>
            <a:ext cx="1928826" cy="642942"/>
          </a:xfrm>
          <a:prstGeom prst="homePlate">
            <a:avLst/>
          </a:prstGeom>
          <a:ln w="57150"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9" name="Пятиугольник 28"/>
          <p:cNvSpPr/>
          <p:nvPr/>
        </p:nvSpPr>
        <p:spPr>
          <a:xfrm>
            <a:off x="785786" y="5072074"/>
            <a:ext cx="1928826" cy="571504"/>
          </a:xfrm>
          <a:prstGeom prst="homePlat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ятиугольник 29"/>
          <p:cNvSpPr/>
          <p:nvPr/>
        </p:nvSpPr>
        <p:spPr>
          <a:xfrm>
            <a:off x="785786" y="5857892"/>
            <a:ext cx="2714644" cy="642942"/>
          </a:xfrm>
          <a:prstGeom prst="homePlate">
            <a:avLst/>
          </a:prstGeom>
          <a:ln w="57150"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0" y="2857496"/>
            <a:ext cx="9144000" cy="21431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4714884"/>
            <a:ext cx="9144000" cy="21431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4214810" y="5000636"/>
            <a:ext cx="3286148" cy="150019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Дефицит</a:t>
            </a:r>
          </a:p>
          <a:p>
            <a:pPr algn="ctr"/>
            <a:r>
              <a:rPr lang="ru-RU" sz="1400" u="sng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 превышают доходы</a:t>
            </a:r>
          </a:p>
          <a:p>
            <a:pPr algn="ctr"/>
            <a:r>
              <a:rPr lang="ru-RU" sz="13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необходимы источники покрытия дефицита, можно использовать остатки средств или привлечь средства в долг</a:t>
            </a:r>
            <a:endParaRPr lang="ru-RU" sz="13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9" name="Скругленный прямоугольник 48"/>
          <p:cNvSpPr/>
          <p:nvPr/>
        </p:nvSpPr>
        <p:spPr>
          <a:xfrm>
            <a:off x="85060" y="5072074"/>
            <a:ext cx="8858312" cy="1357322"/>
          </a:xfrm>
          <a:prstGeom prst="round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8258172" y="6502473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97409" y="6418448"/>
            <a:ext cx="400024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7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57422" y="142852"/>
            <a:ext cx="54642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Составление проекта бюджета округа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Блок-схема: узел 5"/>
          <p:cNvSpPr/>
          <p:nvPr/>
        </p:nvSpPr>
        <p:spPr>
          <a:xfrm>
            <a:off x="428596" y="1000108"/>
            <a:ext cx="3071834" cy="3071834"/>
          </a:xfrm>
          <a:prstGeom prst="flowChartConnector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714348" y="2571744"/>
            <a:ext cx="26432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чем основано составление проекта бюджета округа</a:t>
            </a:r>
          </a:p>
          <a:p>
            <a:pPr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1\Desktop\картинки\contrat2.png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1357290" y="1214422"/>
            <a:ext cx="1392890" cy="1304099"/>
          </a:xfrm>
          <a:prstGeom prst="rect">
            <a:avLst/>
          </a:prstGeom>
          <a:noFill/>
        </p:spPr>
      </p:pic>
      <p:sp>
        <p:nvSpPr>
          <p:cNvPr id="9" name="Блок-схема: узел 8"/>
          <p:cNvSpPr/>
          <p:nvPr/>
        </p:nvSpPr>
        <p:spPr>
          <a:xfrm>
            <a:off x="1857356" y="857232"/>
            <a:ext cx="214314" cy="214314"/>
          </a:xfrm>
          <a:prstGeom prst="flowChartConnec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узел 10"/>
          <p:cNvSpPr/>
          <p:nvPr/>
        </p:nvSpPr>
        <p:spPr>
          <a:xfrm>
            <a:off x="1857356" y="3929066"/>
            <a:ext cx="214314" cy="214314"/>
          </a:xfrm>
          <a:prstGeom prst="flowChartConnec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узел 11"/>
          <p:cNvSpPr/>
          <p:nvPr/>
        </p:nvSpPr>
        <p:spPr>
          <a:xfrm>
            <a:off x="3214678" y="1857364"/>
            <a:ext cx="214314" cy="214314"/>
          </a:xfrm>
          <a:prstGeom prst="flowChartConnec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узел 12"/>
          <p:cNvSpPr/>
          <p:nvPr/>
        </p:nvSpPr>
        <p:spPr>
          <a:xfrm>
            <a:off x="3286116" y="2928934"/>
            <a:ext cx="214314" cy="214314"/>
          </a:xfrm>
          <a:prstGeom prst="flowChartConnec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643306" y="571480"/>
            <a:ext cx="5143536" cy="85725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b="1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214810" y="1500174"/>
            <a:ext cx="4643470" cy="92869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214810" y="2571744"/>
            <a:ext cx="4643470" cy="100013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571868" y="3643314"/>
            <a:ext cx="5286412" cy="121444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4572000" y="571480"/>
            <a:ext cx="42148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Послание Президента Российской Федерации Федеральному Собранию Российской Федерации</a:t>
            </a:r>
          </a:p>
          <a:p>
            <a:pPr algn="just"/>
            <a:endParaRPr lang="ru-RU" sz="16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5072066" y="1428736"/>
            <a:ext cx="378621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Основные направления бюджетной и</a:t>
            </a:r>
            <a:r>
              <a:rPr lang="en-US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налоговой политики Княгининского муниципального округа на 2023 год и на плановый период  2024 и 20</a:t>
            </a:r>
            <a:r>
              <a:rPr lang="en-US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5 годов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00628" y="2500306"/>
            <a:ext cx="385768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5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Прогноз социально- экономического развития Княгининского муниципального округа на среднесрочный период (на 2023 год и на плановый период 2024 и 2025 годов)</a:t>
            </a:r>
          </a:p>
          <a:p>
            <a:pPr algn="just"/>
            <a:endParaRPr lang="ru-RU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4357686" y="3714752"/>
            <a:ext cx="44292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Указы Президента Российской Федерации от 07 мая 2012 г. , от 7 мая 2018 г. №204, от 21 июля 2020 г. № 474 «О национальных целях развития Российской Федерации на период до 2030 года»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1\Desktop\картинки\letter-2.png"/>
          <p:cNvPicPr>
            <a:picLocks noChangeAspect="1" noChangeArrowheads="1"/>
          </p:cNvPicPr>
          <p:nvPr/>
        </p:nvPicPr>
        <p:blipFill>
          <a:blip r:embed="rId4" cstate="print">
            <a:grayscl/>
          </a:blip>
          <a:srcRect/>
          <a:stretch>
            <a:fillRect/>
          </a:stretch>
        </p:blipFill>
        <p:spPr bwMode="auto">
          <a:xfrm>
            <a:off x="3643306" y="3786190"/>
            <a:ext cx="868308" cy="1044180"/>
          </a:xfrm>
          <a:prstGeom prst="rect">
            <a:avLst/>
          </a:prstGeom>
          <a:noFill/>
        </p:spPr>
      </p:pic>
      <p:pic>
        <p:nvPicPr>
          <p:cNvPr id="1029" name="Picture 5" descr="C:\Users\1\Desktop\картинки\edit-paste.png"/>
          <p:cNvPicPr>
            <a:picLocks noChangeAspect="1" noChangeArrowheads="1"/>
          </p:cNvPicPr>
          <p:nvPr/>
        </p:nvPicPr>
        <p:blipFill>
          <a:blip r:embed="rId5" cstate="print">
            <a:grayscl/>
          </a:blip>
          <a:srcRect/>
          <a:stretch>
            <a:fillRect/>
          </a:stretch>
        </p:blipFill>
        <p:spPr bwMode="auto">
          <a:xfrm>
            <a:off x="3786182" y="642918"/>
            <a:ext cx="714380" cy="642942"/>
          </a:xfrm>
          <a:prstGeom prst="rect">
            <a:avLst/>
          </a:prstGeom>
          <a:noFill/>
        </p:spPr>
      </p:pic>
      <p:pic>
        <p:nvPicPr>
          <p:cNvPr id="1030" name="Picture 6" descr="C:\Users\1\Desktop\картинки\top-impacting-outages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tx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286248" y="2643182"/>
            <a:ext cx="785818" cy="857256"/>
          </a:xfrm>
          <a:prstGeom prst="rect">
            <a:avLst/>
          </a:prstGeom>
          <a:noFill/>
        </p:spPr>
      </p:pic>
      <p:sp>
        <p:nvSpPr>
          <p:cNvPr id="26" name="Нашивка 25"/>
          <p:cNvSpPr/>
          <p:nvPr/>
        </p:nvSpPr>
        <p:spPr>
          <a:xfrm>
            <a:off x="4500562" y="1643050"/>
            <a:ext cx="500034" cy="571504"/>
          </a:xfrm>
          <a:prstGeom prst="chevron">
            <a:avLst>
              <a:gd name="adj" fmla="val 50000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cxnSp>
        <p:nvCxnSpPr>
          <p:cNvPr id="28" name="Прямая соединительная линия 27"/>
          <p:cNvCxnSpPr>
            <a:stCxn id="12" idx="6"/>
            <a:endCxn id="15" idx="1"/>
          </p:cNvCxnSpPr>
          <p:nvPr/>
        </p:nvCxnSpPr>
        <p:spPr>
          <a:xfrm>
            <a:off x="3428992" y="1964521"/>
            <a:ext cx="785818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rot="5400000" flipH="1" flipV="1">
            <a:off x="1928206" y="786382"/>
            <a:ext cx="145640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2000232" y="714356"/>
            <a:ext cx="1643074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>
            <a:endCxn id="16" idx="1"/>
          </p:cNvCxnSpPr>
          <p:nvPr/>
        </p:nvCxnSpPr>
        <p:spPr>
          <a:xfrm flipV="1">
            <a:off x="3491345" y="3071810"/>
            <a:ext cx="723465" cy="389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1956816" y="4430268"/>
            <a:ext cx="1618488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rot="16200000" flipH="1">
            <a:off x="1805101" y="4283128"/>
            <a:ext cx="310666" cy="190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74428" y="5072074"/>
            <a:ext cx="878687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4988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Составление проекта бюджета – исключительная прерогатива администрации  Княгининского муниципального округа.</a:t>
            </a:r>
          </a:p>
          <a:p>
            <a:pPr indent="534988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Непосредственное составление проекта бюджета округа осуществляет финансовое управление администрации  муниципального округа. </a:t>
            </a:r>
          </a:p>
          <a:p>
            <a:pPr indent="534988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Проект бюджета Княгининского муниципального округа составляется и утверждается сроком на три года - очередной финансовый год и плановый период.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4000496" y="5715016"/>
            <a:ext cx="45476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spc="-5" dirty="0" smtClean="0">
                <a:latin typeface="Times New Roman"/>
                <a:cs typeface="Times New Roman"/>
              </a:rPr>
              <a:t>Работа структурных подразделений администрации Княгининского  муниципального округа по  </a:t>
            </a:r>
            <a:r>
              <a:rPr lang="ru-RU" sz="1400" spc="-15" dirty="0" smtClean="0">
                <a:latin typeface="Times New Roman"/>
                <a:cs typeface="Times New Roman"/>
              </a:rPr>
              <a:t>подготовке </a:t>
            </a:r>
            <a:r>
              <a:rPr lang="ru-RU" sz="1400" dirty="0" smtClean="0">
                <a:latin typeface="Times New Roman"/>
                <a:cs typeface="Times New Roman"/>
              </a:rPr>
              <a:t>обоснований </a:t>
            </a:r>
            <a:r>
              <a:rPr lang="ru-RU" sz="1400" spc="-10" dirty="0" smtClean="0">
                <a:latin typeface="Times New Roman"/>
                <a:cs typeface="Times New Roman"/>
              </a:rPr>
              <a:t>бюджетных </a:t>
            </a:r>
            <a:r>
              <a:rPr lang="ru-RU" sz="1400" spc="-5" dirty="0" smtClean="0">
                <a:latin typeface="Times New Roman"/>
                <a:cs typeface="Times New Roman"/>
              </a:rPr>
              <a:t>ассигнований </a:t>
            </a:r>
            <a:r>
              <a:rPr lang="ru-RU" sz="1400" dirty="0" smtClean="0">
                <a:latin typeface="Times New Roman"/>
                <a:cs typeface="Times New Roman"/>
              </a:rPr>
              <a:t>и  </a:t>
            </a:r>
            <a:r>
              <a:rPr lang="ru-RU" sz="1400" spc="-10" dirty="0" smtClean="0">
                <a:latin typeface="Times New Roman"/>
                <a:cs typeface="Times New Roman"/>
              </a:rPr>
              <a:t>бюджетных</a:t>
            </a:r>
            <a:r>
              <a:rPr lang="ru-RU" sz="1400" spc="-40" dirty="0" smtClean="0">
                <a:latin typeface="Times New Roman"/>
                <a:cs typeface="Times New Roman"/>
              </a:rPr>
              <a:t> </a:t>
            </a:r>
            <a:r>
              <a:rPr lang="ru-RU" sz="1400" spc="-5" dirty="0" smtClean="0">
                <a:latin typeface="Times New Roman"/>
                <a:cs typeface="Times New Roman"/>
              </a:rPr>
              <a:t>заявок.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Формирование проекта бюджета округа.</a:t>
            </a:r>
          </a:p>
          <a:p>
            <a:pPr algn="ctr"/>
            <a:endParaRPr lang="ru-RU" sz="1400" dirty="0" smtClean="0">
              <a:latin typeface="Times New Roman"/>
              <a:cs typeface="Times New Roman"/>
            </a:endParaRPr>
          </a:p>
          <a:p>
            <a:pPr algn="ctr"/>
            <a:endParaRPr lang="ru-RU" sz="1400" dirty="0"/>
          </a:p>
        </p:txBody>
      </p:sp>
      <p:sp>
        <p:nvSpPr>
          <p:cNvPr id="4" name="Овал 3"/>
          <p:cNvSpPr/>
          <p:nvPr/>
        </p:nvSpPr>
        <p:spPr>
          <a:xfrm>
            <a:off x="8358214" y="6429396"/>
            <a:ext cx="571504" cy="24736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15338" y="6358763"/>
            <a:ext cx="56025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8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7224" y="214290"/>
            <a:ext cx="75037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Как происходит составление бюджета округа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57488" y="785794"/>
            <a:ext cx="3000396" cy="50006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ЯНВАРЬ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86050" y="1357298"/>
            <a:ext cx="31432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Вступление в силу решения о бюджете округа на очередной финансовый год и плановый период.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="" xmlns:p14="http://schemas.microsoft.com/office/powerpoint/2010/main" val="3615407130"/>
              </p:ext>
            </p:extLst>
          </p:nvPr>
        </p:nvGraphicFramePr>
        <p:xfrm>
          <a:off x="2428860" y="1928802"/>
          <a:ext cx="3786214" cy="3357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Скругленный прямоугольник 8"/>
          <p:cNvSpPr/>
          <p:nvPr/>
        </p:nvSpPr>
        <p:spPr>
          <a:xfrm>
            <a:off x="6786578" y="1500174"/>
            <a:ext cx="1785950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ИЮНЬ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858016" y="3286124"/>
            <a:ext cx="1857388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ОКТЯБРЬ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357818" y="5286388"/>
            <a:ext cx="1785950" cy="50006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ОКТЯБРЬ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500166" y="5286388"/>
            <a:ext cx="1857388" cy="50006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НОЯБРЬ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28596" y="3571876"/>
            <a:ext cx="1857388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 15 НОЯБРЯ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28596" y="1643050"/>
            <a:ext cx="1857388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ДЕКАБРЬ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57950" y="2214554"/>
            <a:ext cx="3071834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342900" algn="just">
              <a:lnSpc>
                <a:spcPts val="1440"/>
              </a:lnSpc>
              <a:spcBef>
                <a:spcPts val="575"/>
              </a:spcBef>
            </a:pPr>
            <a:r>
              <a:rPr lang="ru-RU" sz="1400" spc="-10" dirty="0" smtClean="0">
                <a:latin typeface="Times New Roman" pitchFamily="18" charset="0"/>
                <a:cs typeface="Times New Roman" pitchFamily="18" charset="0"/>
              </a:rPr>
              <a:t>Разработка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основных </a:t>
            </a:r>
            <a:r>
              <a:rPr lang="ru-RU" sz="1400" spc="-10" dirty="0" smtClean="0">
                <a:latin typeface="Times New Roman" pitchFamily="18" charset="0"/>
                <a:cs typeface="Times New Roman" pitchFamily="18" charset="0"/>
              </a:rPr>
              <a:t>показателей </a:t>
            </a:r>
            <a:r>
              <a:rPr lang="ru-RU" sz="1400" spc="-5" dirty="0" smtClean="0">
                <a:latin typeface="Times New Roman" pitchFamily="18" charset="0"/>
                <a:cs typeface="Times New Roman" pitchFamily="18" charset="0"/>
              </a:rPr>
              <a:t>прогноза </a:t>
            </a:r>
            <a:r>
              <a:rPr lang="ru-RU" sz="1400" spc="-10" dirty="0" smtClean="0">
                <a:latin typeface="Times New Roman" pitchFamily="18" charset="0"/>
                <a:cs typeface="Times New Roman" pitchFamily="18" charset="0"/>
              </a:rPr>
              <a:t>социально-экономического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развития </a:t>
            </a:r>
            <a:r>
              <a:rPr lang="ru-RU" sz="1400" spc="-5" dirty="0" smtClean="0">
                <a:latin typeface="Times New Roman" pitchFamily="18" charset="0"/>
                <a:cs typeface="Times New Roman" pitchFamily="18" charset="0"/>
              </a:rPr>
              <a:t>округа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400" spc="-5" dirty="0" smtClean="0">
                <a:latin typeface="Times New Roman" pitchFamily="18" charset="0"/>
                <a:cs typeface="Times New Roman" pitchFamily="18" charset="0"/>
              </a:rPr>
              <a:t>трехлетний</a:t>
            </a:r>
            <a:r>
              <a:rPr lang="ru-RU" sz="1400" spc="-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spc="-5" dirty="0" smtClean="0">
                <a:latin typeface="Times New Roman" pitchFamily="18" charset="0"/>
                <a:cs typeface="Times New Roman" pitchFamily="18" charset="0"/>
              </a:rPr>
              <a:t>период.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57950" y="4000504"/>
            <a:ext cx="27860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spc="-5" dirty="0" smtClean="0">
                <a:latin typeface="Times New Roman"/>
                <a:cs typeface="Times New Roman"/>
              </a:rPr>
              <a:t>Определение </a:t>
            </a:r>
            <a:r>
              <a:rPr lang="ru-RU" sz="1400" dirty="0" smtClean="0">
                <a:latin typeface="Times New Roman"/>
                <a:cs typeface="Times New Roman"/>
              </a:rPr>
              <a:t>основных </a:t>
            </a:r>
            <a:r>
              <a:rPr lang="ru-RU" sz="1400" spc="-5" dirty="0" smtClean="0">
                <a:latin typeface="Times New Roman"/>
                <a:cs typeface="Times New Roman"/>
              </a:rPr>
              <a:t>направлений</a:t>
            </a:r>
            <a:r>
              <a:rPr lang="ru-RU" sz="1400" spc="-125" dirty="0" smtClean="0">
                <a:latin typeface="Times New Roman"/>
                <a:cs typeface="Times New Roman"/>
              </a:rPr>
              <a:t> </a:t>
            </a:r>
            <a:r>
              <a:rPr lang="ru-RU" sz="1400" spc="-10" dirty="0" smtClean="0">
                <a:latin typeface="Times New Roman"/>
                <a:cs typeface="Times New Roman"/>
              </a:rPr>
              <a:t>бюджетной</a:t>
            </a:r>
            <a:r>
              <a:rPr lang="ru-RU" sz="1400" spc="-5" dirty="0" smtClean="0">
                <a:latin typeface="Times New Roman"/>
                <a:cs typeface="Times New Roman"/>
              </a:rPr>
              <a:t> </a:t>
            </a:r>
            <a:r>
              <a:rPr lang="ru-RU" sz="1400" dirty="0" smtClean="0">
                <a:latin typeface="Times New Roman"/>
                <a:cs typeface="Times New Roman"/>
              </a:rPr>
              <a:t>и </a:t>
            </a:r>
            <a:r>
              <a:rPr lang="ru-RU" sz="1400" spc="-5" dirty="0" smtClean="0">
                <a:latin typeface="Times New Roman"/>
                <a:cs typeface="Times New Roman"/>
              </a:rPr>
              <a:t>налоговой политики </a:t>
            </a:r>
            <a:r>
              <a:rPr lang="ru-RU" sz="1400" dirty="0" smtClean="0">
                <a:latin typeface="Times New Roman"/>
                <a:cs typeface="Times New Roman"/>
              </a:rPr>
              <a:t>на </a:t>
            </a:r>
            <a:r>
              <a:rPr lang="ru-RU" sz="1400" spc="-5" dirty="0" smtClean="0">
                <a:latin typeface="Times New Roman"/>
                <a:cs typeface="Times New Roman"/>
              </a:rPr>
              <a:t>трехлетний  период. Определение основных параметров бюджета.</a:t>
            </a:r>
            <a:endParaRPr lang="ru-RU" sz="1400" dirty="0" smtClean="0">
              <a:latin typeface="Times New Roman"/>
              <a:cs typeface="Times New Roman"/>
            </a:endParaRPr>
          </a:p>
          <a:p>
            <a:pPr algn="just"/>
            <a:endParaRPr lang="ru-RU" sz="14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500034" y="5786454"/>
            <a:ext cx="35719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Рассмотрение проекта бюджета округа администрацией Княгининского </a:t>
            </a:r>
            <a:r>
              <a:rPr lang="ru-RU" sz="1400" spc="-5" dirty="0" smtClean="0">
                <a:latin typeface="Times New Roman"/>
                <a:cs typeface="Times New Roman"/>
              </a:rPr>
              <a:t>муниципального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округа.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85786" y="43576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-142908" y="4286256"/>
            <a:ext cx="321467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Внесение проекта бюджета округа на Совет депутатов Княгининского </a:t>
            </a:r>
            <a:r>
              <a:rPr lang="ru-RU" sz="1400" spc="-5" dirty="0" smtClean="0">
                <a:latin typeface="Times New Roman"/>
                <a:cs typeface="Times New Roman"/>
              </a:rPr>
              <a:t>муниципального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округа.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0" y="2357430"/>
            <a:ext cx="27146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Принятие проекта бюджета Советом депутатов Княгининского муниципального округа.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rot="5400000" flipH="1" flipV="1">
            <a:off x="4036215" y="1750207"/>
            <a:ext cx="928694" cy="1588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V="1">
            <a:off x="5572132" y="2000240"/>
            <a:ext cx="1214446" cy="607226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V="1">
            <a:off x="3357554" y="4929198"/>
            <a:ext cx="428628" cy="357190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rot="16200000" flipH="1">
            <a:off x="5054207" y="5054215"/>
            <a:ext cx="392908" cy="214314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V="1">
            <a:off x="6000760" y="3607596"/>
            <a:ext cx="857256" cy="35718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>
            <a:stCxn id="14" idx="3"/>
          </p:cNvCxnSpPr>
          <p:nvPr/>
        </p:nvCxnSpPr>
        <p:spPr>
          <a:xfrm flipV="1">
            <a:off x="2285984" y="3857628"/>
            <a:ext cx="785818" cy="35719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>
            <a:stCxn id="15" idx="3"/>
          </p:cNvCxnSpPr>
          <p:nvPr/>
        </p:nvCxnSpPr>
        <p:spPr>
          <a:xfrm>
            <a:off x="2285984" y="1964521"/>
            <a:ext cx="1071570" cy="750099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pic>
        <p:nvPicPr>
          <p:cNvPr id="3074" name="Picture 2" descr="D:\ДОКУМЕНТЫ\2023\Презентации\Презентация по проекту решения на 2022 год\картинки для презентации\человечки для презентации\3d-chelovechek-28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7620" y="3000372"/>
            <a:ext cx="1268401" cy="11409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7000852"/>
          </a:xfrm>
          <a:prstGeom prst="rect">
            <a:avLst/>
          </a:prstGeom>
          <a:noFill/>
          <a:ln>
            <a:solidFill>
              <a:srgbClr val="AD7ACC"/>
            </a:solidFill>
          </a:ln>
        </p:spPr>
      </p:pic>
      <p:sp>
        <p:nvSpPr>
          <p:cNvPr id="14" name="Овал 13"/>
          <p:cNvSpPr/>
          <p:nvPr/>
        </p:nvSpPr>
        <p:spPr>
          <a:xfrm>
            <a:off x="8286776" y="6429396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21071" y="6346209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9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357166"/>
            <a:ext cx="86439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Каковы основные направления бюджетной и налоговой политики Княгининского муниципального округа на 2023-2025 годы</a:t>
            </a:r>
            <a:endParaRPr lang="ru-RU" sz="2000" b="1" dirty="0" smtClean="0">
              <a:ln w="3175" cmpd="sng">
                <a:noFill/>
                <a:prstDash val="solid"/>
              </a:ln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00034" y="4500570"/>
            <a:ext cx="3429024" cy="71438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1588"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Повышение эффективности процедур проведения муниципальных закупок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1\Desktop\Новая папка\весы_2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00496" y="3500438"/>
            <a:ext cx="1357290" cy="1100129"/>
          </a:xfrm>
          <a:prstGeom prst="rect">
            <a:avLst/>
          </a:prstGeom>
          <a:noFill/>
        </p:spPr>
      </p:pic>
      <p:sp>
        <p:nvSpPr>
          <p:cNvPr id="31" name="Прямоугольник 30"/>
          <p:cNvSpPr/>
          <p:nvPr/>
        </p:nvSpPr>
        <p:spPr>
          <a:xfrm>
            <a:off x="3857620" y="1428736"/>
            <a:ext cx="1500198" cy="107157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361950" algn="l"/>
              </a:tabLst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Безусловное исполнение всех принятых обязательств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1\Desktop\Новая папка\tytytytytytytytytytyt.jpe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2976" y="2500306"/>
            <a:ext cx="1278967" cy="571504"/>
          </a:xfrm>
          <a:prstGeom prst="rect">
            <a:avLst/>
          </a:prstGeom>
          <a:noFill/>
        </p:spPr>
      </p:pic>
      <p:sp>
        <p:nvSpPr>
          <p:cNvPr id="32" name="Прямоугольник 31"/>
          <p:cNvSpPr/>
          <p:nvPr/>
        </p:nvSpPr>
        <p:spPr>
          <a:xfrm>
            <a:off x="5286380" y="4500570"/>
            <a:ext cx="3500462" cy="71438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895350" algn="l"/>
              </a:tabLst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Реализация принципов открытости и прозрачности управления муниципальными финансами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42844" y="3286124"/>
            <a:ext cx="3429024" cy="7858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895350" algn="l"/>
              </a:tabLst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Повышение эффективности использования бюджетных средств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 descr="C:\Users\1\Desktop\Новая папка\4763460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86578" y="2285992"/>
            <a:ext cx="942787" cy="942787"/>
          </a:xfrm>
          <a:prstGeom prst="rect">
            <a:avLst/>
          </a:prstGeom>
          <a:noFill/>
        </p:spPr>
      </p:pic>
      <p:sp>
        <p:nvSpPr>
          <p:cNvPr id="34" name="Прямоугольник 33"/>
          <p:cNvSpPr/>
          <p:nvPr/>
        </p:nvSpPr>
        <p:spPr>
          <a:xfrm>
            <a:off x="142844" y="1500174"/>
            <a:ext cx="3429024" cy="7858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895350" algn="l"/>
              </a:tabLst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Выполнение в полном объеме утвержденных годовых назначений по доходам бюджета округа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5715008" y="3286124"/>
            <a:ext cx="3286148" cy="7858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895350" algn="l"/>
              </a:tabLst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Повышение качества финансового менеджмента в органах местного самоуправления Княгининского муниципального округа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43570" y="1428736"/>
            <a:ext cx="3357586" cy="857256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1588"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Совершенствование налогового администрирования,  повышение уровня ответственности главных администраторов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500430" y="2714620"/>
            <a:ext cx="2286016" cy="64294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895350" algn="l"/>
              </a:tabLst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Проведение взвешенной долговой политики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874608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rgbClr val="AD7ACC"/>
            </a:solidFill>
          </a:ln>
        </p:spPr>
      </p:pic>
      <p:sp>
        <p:nvSpPr>
          <p:cNvPr id="27" name="Блок-схема: данные 26"/>
          <p:cNvSpPr/>
          <p:nvPr/>
        </p:nvSpPr>
        <p:spPr>
          <a:xfrm flipH="1">
            <a:off x="2428860" y="5000636"/>
            <a:ext cx="6715140" cy="1357322"/>
          </a:xfrm>
          <a:prstGeom prst="flowChartInputOutput">
            <a:avLst/>
          </a:prstGeom>
          <a:solidFill>
            <a:srgbClr val="FCD3B2"/>
          </a:solidFill>
          <a:ln>
            <a:solidFill>
              <a:srgbClr val="C3E2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Блок-схема: данные 25"/>
          <p:cNvSpPr/>
          <p:nvPr/>
        </p:nvSpPr>
        <p:spPr>
          <a:xfrm flipH="1">
            <a:off x="2428860" y="3429000"/>
            <a:ext cx="6715140" cy="1285884"/>
          </a:xfrm>
          <a:prstGeom prst="flowChartInputOutput">
            <a:avLst/>
          </a:prstGeom>
          <a:solidFill>
            <a:srgbClr val="D6BCE6"/>
          </a:solidFill>
          <a:ln>
            <a:solidFill>
              <a:srgbClr val="D6BC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8286776" y="6429396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21071" y="6346209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10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357166"/>
            <a:ext cx="86439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Из чего складываются доходы бюджета Княгининского муниципального округа</a:t>
            </a:r>
            <a:endParaRPr lang="ru-RU" sz="2800" b="1" dirty="0" smtClean="0">
              <a:ln w="3175" cmpd="sng">
                <a:noFill/>
                <a:prstDash val="solid"/>
              </a:ln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Блок-схема: данные 20"/>
          <p:cNvSpPr/>
          <p:nvPr/>
        </p:nvSpPr>
        <p:spPr>
          <a:xfrm flipH="1">
            <a:off x="2428860" y="1785926"/>
            <a:ext cx="6715140" cy="1285884"/>
          </a:xfrm>
          <a:prstGeom prst="flowChartInputOutput">
            <a:avLst/>
          </a:prstGeom>
          <a:solidFill>
            <a:srgbClr val="C3E2A6"/>
          </a:solidFill>
          <a:ln>
            <a:solidFill>
              <a:srgbClr val="C3E2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Блок-схема: данные 16"/>
          <p:cNvSpPr/>
          <p:nvPr/>
        </p:nvSpPr>
        <p:spPr>
          <a:xfrm flipH="1">
            <a:off x="142844" y="1857364"/>
            <a:ext cx="3714776" cy="642942"/>
          </a:xfrm>
          <a:prstGeom prst="flowChartInputOutput">
            <a:avLst/>
          </a:prstGeom>
          <a:gradFill flip="none" rotWithShape="1">
            <a:gsLst>
              <a:gs pos="0">
                <a:srgbClr val="99CD69">
                  <a:shade val="30000"/>
                  <a:satMod val="115000"/>
                </a:srgbClr>
              </a:gs>
              <a:gs pos="50000">
                <a:srgbClr val="99CD69">
                  <a:shade val="67500"/>
                  <a:satMod val="115000"/>
                </a:srgbClr>
              </a:gs>
              <a:gs pos="100000">
                <a:srgbClr val="99CD69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571472" y="1857364"/>
            <a:ext cx="3143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b="1" dirty="0" smtClean="0"/>
              <a:t>Налоговые доходы</a:t>
            </a:r>
            <a:endParaRPr lang="ru-RU" sz="24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3786182" y="1714488"/>
            <a:ext cx="42862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Налоги и налоговые сборы, предусмотренные федеральным и  региональным  законодательством и нормативными правовыми актами Княгининского муниципального округа: налог на доходы физических лиц, налоги на имущество, акцизы и другие.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Блок-схема: данные 22"/>
          <p:cNvSpPr/>
          <p:nvPr/>
        </p:nvSpPr>
        <p:spPr>
          <a:xfrm flipH="1">
            <a:off x="142844" y="3571876"/>
            <a:ext cx="3786214" cy="642942"/>
          </a:xfrm>
          <a:prstGeom prst="flowChartInputOutput">
            <a:avLst/>
          </a:prstGeom>
          <a:gradFill flip="none" rotWithShape="1">
            <a:gsLst>
              <a:gs pos="0">
                <a:srgbClr val="AD79CD">
                  <a:shade val="30000"/>
                  <a:satMod val="115000"/>
                </a:srgbClr>
              </a:gs>
              <a:gs pos="50000">
                <a:srgbClr val="AD79CD">
                  <a:shade val="67500"/>
                  <a:satMod val="115000"/>
                </a:srgbClr>
              </a:gs>
              <a:gs pos="100000">
                <a:srgbClr val="AD79CD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Блок-схема: данные 23"/>
          <p:cNvSpPr/>
          <p:nvPr/>
        </p:nvSpPr>
        <p:spPr>
          <a:xfrm flipH="1">
            <a:off x="142844" y="5357826"/>
            <a:ext cx="3714776" cy="714380"/>
          </a:xfrm>
          <a:prstGeom prst="flowChartInputOutput">
            <a:avLst/>
          </a:pr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357158" y="5357826"/>
            <a:ext cx="328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b="1" dirty="0" smtClean="0"/>
              <a:t>Безвозмездные</a:t>
            </a:r>
          </a:p>
          <a:p>
            <a:r>
              <a:rPr lang="ru-RU" sz="2400" b="1" dirty="0" smtClean="0"/>
              <a:t>            поступления</a:t>
            </a:r>
            <a:endParaRPr lang="ru-RU" sz="24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428596" y="3643314"/>
            <a:ext cx="3286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b="1" dirty="0" smtClean="0"/>
              <a:t>Неналоговые доходы</a:t>
            </a:r>
            <a:endParaRPr lang="ru-RU" sz="24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3786182" y="3487166"/>
            <a:ext cx="4286280" cy="11695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Доходы  от продажи и использования имущества, находящегося в муниципальной собственности, от продажи земли и нематериальных активов, административные платежи и сборы, штрафные санкции, возмещение ущерба и прочие.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786182" y="5000636"/>
            <a:ext cx="428628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Межбюджетные трансферты от других бюджетов бюджетной системы РФ в виде дотаций, субвенций, субсидий и иных межбюджетных трансфертов, добровольные и безвозмездные поступления от юридических и физических лиц.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87460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4" name="Овал 23"/>
          <p:cNvSpPr/>
          <p:nvPr/>
        </p:nvSpPr>
        <p:spPr>
          <a:xfrm>
            <a:off x="8286776" y="6429396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11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688" y="214290"/>
            <a:ext cx="8858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Какие налоги уплачивают жители Княгининского муниципального округа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714876" y="1071546"/>
            <a:ext cx="3643339" cy="57150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786314" y="1142984"/>
            <a:ext cx="3500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Земельный налог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9" name="AutoShape 5" descr="https://st4.depositphotos.com/17569458/20618/v/1600/depositphotos_206186460-stock-illustration-water-drop-icon-vector-illustrati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1" name="AutoShape 7" descr="https://st4.depositphotos.com/17569458/20618/v/1600/depositphotos_206186460-stock-illustration-water-drop-icon-vector-illustrati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643438" y="1785926"/>
            <a:ext cx="364333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Ставка налога от кадастровой стоимости земельных участков: 0,3% по участкам, занятым жилищным фондом, с/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назначения, для личного подсобного хозяйства, дачного хозяйства; 1,5% - в отношении других участков 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357422" y="3357562"/>
            <a:ext cx="4714908" cy="57150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2357422" y="3429000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4" name="AutoShape 10" descr="https://banner2.kisspng.com/20180811/soc/kisspng-portable-network-graphics-clip-art-computer-icons-home-icons-green-16-12-x-9-dumielauxepices-n-5b6f67e5d005f2.130537771534027749852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6" name="AutoShape 12" descr="https://banner2.kisspng.com/20180811/soc/kisspng-portable-network-graphics-clip-art-computer-icons-home-icons-green-16-12-x-9-dumielauxepices-n-5b6f67e5d005f2.130537771534027749852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8" name="AutoShape 14" descr="https://banner2.kisspng.com/20180601/acb/kisspng-house-computer-icons-clip-art-office-building-5b10fd09dbe935.449767481527840009900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142844" y="4000505"/>
            <a:ext cx="885831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Ставка налога исходя из кадастровой стоимости объектов налогообложения: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- по жилым домам, частям жилых домов, квартирам, частям квартир, комнатам, гаражам 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машино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-местам, хозяйственным строениям или сооружениям, площадь каждого из которых не превышает 50 кв.м - 0,3%;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- по определенному министерством инвестиций, земельных и имущественных отношений Нижегородской области перечню объектов недвижимого имущества, в отношении которых налоговая база определяется как кадастровая стоимость в соответствии с НК РФ (административно-деловые и торговые центры, офисы, объекты общественного питания  и бытового обслуживания и др.), а также по объектам, кадастровая стоимость каждого из которых превышает 300 миллионов рублей –  2,0%;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-  по прочим  объектам – 0,5% 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42844" y="1071546"/>
            <a:ext cx="3786214" cy="57150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285720" y="1142984"/>
            <a:ext cx="371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42844" y="1928802"/>
            <a:ext cx="42862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Глава 23 Налогового кодекса Российской Федерации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ставка налога 13%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отдельных случаях 9%, 15, 30% и 35% 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1" name="AutoShape 17" descr="https://image.freepik.com/free-icon/no-translate-detected_318-4828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3" name="AutoShape 19" descr="https://image.freepik.com/free-icon/no-translate-detected_318-4828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8" name="Рисунок 27"/>
          <p:cNvPicPr/>
          <p:nvPr/>
        </p:nvPicPr>
        <p:blipFill>
          <a:blip r:embed="rId3" cstate="print"/>
          <a:srcRect l="27521" t="45458" r="70265" b="51326"/>
          <a:stretch>
            <a:fillRect/>
          </a:stretch>
        </p:blipFill>
        <p:spPr bwMode="auto">
          <a:xfrm>
            <a:off x="8572528" y="1142984"/>
            <a:ext cx="428628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Рисунок 28"/>
          <p:cNvPicPr/>
          <p:nvPr/>
        </p:nvPicPr>
        <p:blipFill>
          <a:blip r:embed="rId4" cstate="print"/>
          <a:srcRect l="27139" t="72704" r="70275" b="23037"/>
          <a:stretch>
            <a:fillRect/>
          </a:stretch>
        </p:blipFill>
        <p:spPr bwMode="auto">
          <a:xfrm>
            <a:off x="4063585" y="1113336"/>
            <a:ext cx="39547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Рисунок 29"/>
          <p:cNvPicPr/>
          <p:nvPr/>
        </p:nvPicPr>
        <p:blipFill>
          <a:blip r:embed="rId5" cstate="print"/>
          <a:srcRect l="62070" t="48092" r="35509" b="48237"/>
          <a:stretch>
            <a:fillRect/>
          </a:stretch>
        </p:blipFill>
        <p:spPr bwMode="auto">
          <a:xfrm>
            <a:off x="6500826" y="3429000"/>
            <a:ext cx="428628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5059337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14" name="Схема 13"/>
          <p:cNvGraphicFramePr/>
          <p:nvPr>
            <p:extLst>
              <p:ext uri="{D42A27DB-BD31-4B8C-83A1-F6EECF244321}">
                <p14:modId xmlns="" xmlns:p14="http://schemas.microsoft.com/office/powerpoint/2010/main" val="9222088"/>
              </p:ext>
            </p:extLst>
          </p:nvPr>
        </p:nvGraphicFramePr>
        <p:xfrm>
          <a:off x="199339" y="1071546"/>
          <a:ext cx="8784975" cy="5493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Заголовок 1"/>
          <p:cNvSpPr txBox="1">
            <a:spLocks/>
          </p:cNvSpPr>
          <p:nvPr/>
        </p:nvSpPr>
        <p:spPr>
          <a:xfrm>
            <a:off x="285720" y="3500439"/>
            <a:ext cx="1730504" cy="5451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</a:t>
            </a:r>
            <a:endParaRPr lang="ru-RU" sz="1400" dirty="0">
              <a:solidFill>
                <a:srgbClr val="F286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5500694" y="5429265"/>
            <a:ext cx="2071703" cy="37192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</a:t>
            </a:r>
            <a:endParaRPr lang="ru-RU" sz="1400" dirty="0">
              <a:solidFill>
                <a:srgbClr val="F286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285852" y="5357826"/>
            <a:ext cx="2214579" cy="35719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Культура, кинематография</a:t>
            </a:r>
            <a:endParaRPr lang="ru-RU" sz="1400" dirty="0">
              <a:solidFill>
                <a:srgbClr val="F286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7072331" y="2643183"/>
            <a:ext cx="1857388" cy="56305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экономика</a:t>
            </a:r>
            <a:endParaRPr lang="ru-RU" sz="1400" dirty="0">
              <a:solidFill>
                <a:srgbClr val="F286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85720" y="2428868"/>
            <a:ext cx="1790555" cy="5491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Средства массовой информации</a:t>
            </a:r>
            <a:endParaRPr lang="ru-RU" sz="1400" dirty="0">
              <a:solidFill>
                <a:srgbClr val="F286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85720" y="1357299"/>
            <a:ext cx="2371704" cy="57150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Межбюджетные трансферты</a:t>
            </a:r>
            <a:endParaRPr lang="ru-RU" sz="1400" dirty="0">
              <a:solidFill>
                <a:srgbClr val="F286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7143769" y="3714752"/>
            <a:ext cx="1785951" cy="85725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Жилищно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-коммунальное хозяйство</a:t>
            </a:r>
            <a:endParaRPr lang="ru-RU" sz="1400" dirty="0">
              <a:solidFill>
                <a:srgbClr val="F286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715140" y="1357298"/>
            <a:ext cx="2214579" cy="85725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</a:t>
            </a:r>
            <a:endParaRPr lang="ru-RU" sz="1400" dirty="0">
              <a:solidFill>
                <a:srgbClr val="F286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5286381" y="785795"/>
            <a:ext cx="2428444" cy="35719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оборона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428596" y="4643446"/>
            <a:ext cx="1928827" cy="42862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</a:t>
            </a:r>
            <a:endParaRPr lang="ru-RU" sz="1400" dirty="0">
              <a:solidFill>
                <a:srgbClr val="F286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6" y="5072075"/>
            <a:ext cx="576064" cy="553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325" y="1714489"/>
            <a:ext cx="500065" cy="507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49" y="3786191"/>
            <a:ext cx="529755" cy="526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2995" y="5000636"/>
            <a:ext cx="624692" cy="642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406" r="18102"/>
          <a:stretch/>
        </p:blipFill>
        <p:spPr bwMode="auto">
          <a:xfrm>
            <a:off x="2214546" y="3429001"/>
            <a:ext cx="579263" cy="539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20" y="1357299"/>
            <a:ext cx="616352" cy="451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927" y="1571613"/>
            <a:ext cx="601220" cy="507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12" y="2643182"/>
            <a:ext cx="617509" cy="49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Рисунок 75" descr="sz_logo.pn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12" y="4500571"/>
            <a:ext cx="551523" cy="590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Заголовок 1"/>
          <p:cNvSpPr txBox="1">
            <a:spLocks/>
          </p:cNvSpPr>
          <p:nvPr/>
        </p:nvSpPr>
        <p:spPr>
          <a:xfrm>
            <a:off x="2714613" y="714357"/>
            <a:ext cx="2357455" cy="4201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</a:t>
            </a:r>
            <a:endParaRPr lang="ru-RU" sz="1400" dirty="0">
              <a:solidFill>
                <a:srgbClr val="F286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C:\Users\1\Desktop\1111\cdf0cd9f79a0fde50e2f86a455243430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929191" y="1357299"/>
            <a:ext cx="571504" cy="495776"/>
          </a:xfrm>
          <a:prstGeom prst="rect">
            <a:avLst/>
          </a:prstGeom>
          <a:noFill/>
        </p:spPr>
      </p:pic>
      <p:sp>
        <p:nvSpPr>
          <p:cNvPr id="27" name="Овал 26"/>
          <p:cNvSpPr/>
          <p:nvPr/>
        </p:nvSpPr>
        <p:spPr>
          <a:xfrm>
            <a:off x="8429652" y="6500834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12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2" descr="C:\Users\1\Desktop\1111\inx960x640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643571" y="4643446"/>
            <a:ext cx="616699" cy="512174"/>
          </a:xfrm>
          <a:prstGeom prst="rect">
            <a:avLst/>
          </a:prstGeom>
          <a:noFill/>
        </p:spPr>
      </p:pic>
      <p:sp>
        <p:nvSpPr>
          <p:cNvPr id="28" name="Заголовок 1"/>
          <p:cNvSpPr txBox="1">
            <a:spLocks/>
          </p:cNvSpPr>
          <p:nvPr/>
        </p:nvSpPr>
        <p:spPr>
          <a:xfrm>
            <a:off x="6500826" y="4857761"/>
            <a:ext cx="2357455" cy="4201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Охрана окружающей среды</a:t>
            </a:r>
            <a:endParaRPr lang="ru-RU" sz="1400" dirty="0">
              <a:solidFill>
                <a:srgbClr val="F286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94876" y="5773003"/>
            <a:ext cx="8893650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indent="534988" algn="just"/>
            <a:r>
              <a:rPr lang="ru-RU" sz="16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Принципы формирования расходов бюджета:</a:t>
            </a:r>
            <a:r>
              <a:rPr lang="ru-RU" sz="1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по муниципальным программам, по разделам (подразделам) функциональной структуры, по ведомствам в соответствии с расходными обязательствами, законодательно закрепленными за соответствующими уровнями бюджетов.</a:t>
            </a:r>
            <a:endParaRPr lang="ru-RU" sz="1600" dirty="0">
              <a:solidFill>
                <a:sysClr val="windowText" lastClr="0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85786" y="142852"/>
            <a:ext cx="78864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Как распределяются расходы по основным функциям государства</a:t>
            </a:r>
            <a:endParaRPr lang="ru-RU" sz="2000" dirty="0"/>
          </a:p>
        </p:txBody>
      </p:sp>
      <p:pic>
        <p:nvPicPr>
          <p:cNvPr id="2" name="Picture 2" descr="C:\Users\1\Desktop\картинки\542ef1be1e8d76a78f3ad821b335e9db_XL.jp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318234" y="2415805"/>
            <a:ext cx="586014" cy="5000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818054439"/>
      </p:ext>
    </p:extLst>
  </p:cSld>
  <p:clrMapOvr>
    <a:masterClrMapping/>
  </p:clrMapOvr>
  <p:transition spd="slow"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4" name="TextBox 23"/>
          <p:cNvSpPr txBox="1"/>
          <p:nvPr/>
        </p:nvSpPr>
        <p:spPr>
          <a:xfrm>
            <a:off x="1428728" y="142852"/>
            <a:ext cx="643060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spc="50" dirty="0" smtClean="0">
                <a:ln w="11430">
                  <a:noFill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Что такое программный бюджет</a:t>
            </a:r>
          </a:p>
          <a:p>
            <a:endParaRPr lang="ru-RU" sz="3200" dirty="0"/>
          </a:p>
        </p:txBody>
      </p:sp>
      <p:sp>
        <p:nvSpPr>
          <p:cNvPr id="26" name="TextBox 25"/>
          <p:cNvSpPr txBox="1"/>
          <p:nvPr/>
        </p:nvSpPr>
        <p:spPr>
          <a:xfrm>
            <a:off x="214282" y="785794"/>
            <a:ext cx="87154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8163"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Программный бюджет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отличается от традиционного тем, что все или почти все расходы включены в программы и каждая программа своей целью прямо увязана с тем или иным стратегическим итогом деятельности ведомства.</a:t>
            </a:r>
          </a:p>
          <a:p>
            <a:pPr algn="just"/>
            <a:endParaRPr lang="ru-RU" sz="1600" dirty="0"/>
          </a:p>
        </p:txBody>
      </p:sp>
      <p:sp>
        <p:nvSpPr>
          <p:cNvPr id="29" name="TextBox 28"/>
          <p:cNvSpPr txBox="1"/>
          <p:nvPr/>
        </p:nvSpPr>
        <p:spPr>
          <a:xfrm>
            <a:off x="214282" y="1500174"/>
            <a:ext cx="87154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8163"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Программное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бюджетирование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представляет собой методологию планирования, исполнения и контроля за исполнением бюджета, обеспечивающую взаимосвязь процесса распределения расходов с результатами от реализации программ, разрабатываемых на основе стратегических целей, с учетом приоритетов государственной политики, общественной значимости ожидаемых и конечных результатов использования бюджетных средств. </a:t>
            </a:r>
          </a:p>
          <a:p>
            <a:pPr algn="just"/>
            <a:endParaRPr lang="ru-RU" sz="1600" dirty="0"/>
          </a:p>
        </p:txBody>
      </p:sp>
      <p:sp>
        <p:nvSpPr>
          <p:cNvPr id="32" name="Скругленный прямоугольник 4"/>
          <p:cNvSpPr/>
          <p:nvPr/>
        </p:nvSpPr>
        <p:spPr>
          <a:xfrm>
            <a:off x="357158" y="3071810"/>
            <a:ext cx="8429684" cy="3429024"/>
          </a:xfrm>
          <a:prstGeom prst="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28575"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57150" tIns="28575" rIns="57150" bIns="28575" numCol="1" spcCol="1270" anchor="ctr" anchorCtr="0">
            <a:noAutofit/>
          </a:bodyPr>
          <a:lstStyle/>
          <a:p>
            <a:pPr lvl="0" algn="ctr" defTabSz="666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ctr" defTabSz="666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5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defTabSz="666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5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Блок-схема: узел 32"/>
          <p:cNvSpPr/>
          <p:nvPr/>
        </p:nvSpPr>
        <p:spPr>
          <a:xfrm>
            <a:off x="500034" y="3143248"/>
            <a:ext cx="928694" cy="857256"/>
          </a:xfrm>
          <a:prstGeom prst="flowChartConnector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Arial Black" pitchFamily="34" charset="0"/>
              </a:rPr>
              <a:t>15</a:t>
            </a:r>
            <a:endParaRPr lang="ru-RU" sz="2800" dirty="0"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8429652" y="6572272"/>
            <a:ext cx="571507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13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28728" y="3214686"/>
            <a:ext cx="72152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Бюджет Княгининского муниципального округа на 2023-2025 годы сформирован на основе 15 муниципальных программ</a:t>
            </a:r>
          </a:p>
          <a:p>
            <a:endParaRPr lang="ru-RU" dirty="0"/>
          </a:p>
        </p:txBody>
      </p:sp>
      <p:sp>
        <p:nvSpPr>
          <p:cNvPr id="45" name="Блок-схема: узел 44"/>
          <p:cNvSpPr/>
          <p:nvPr/>
        </p:nvSpPr>
        <p:spPr>
          <a:xfrm>
            <a:off x="571472" y="4143380"/>
            <a:ext cx="500066" cy="500066"/>
          </a:xfrm>
          <a:prstGeom prst="flowChartConnector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  <p:cxnSp>
        <p:nvCxnSpPr>
          <p:cNvPr id="47" name="Прямая со стрелкой 46"/>
          <p:cNvCxnSpPr>
            <a:stCxn id="45" idx="2"/>
            <a:endCxn id="45" idx="6"/>
          </p:cNvCxnSpPr>
          <p:nvPr/>
        </p:nvCxnSpPr>
        <p:spPr>
          <a:xfrm rot="10800000" flipH="1">
            <a:off x="571472" y="4393413"/>
            <a:ext cx="500066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51" name="Блок-схема: узел 50"/>
          <p:cNvSpPr/>
          <p:nvPr/>
        </p:nvSpPr>
        <p:spPr>
          <a:xfrm>
            <a:off x="571472" y="4714884"/>
            <a:ext cx="500066" cy="500066"/>
          </a:xfrm>
          <a:prstGeom prst="flowChartConnector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  <p:sp>
        <p:nvSpPr>
          <p:cNvPr id="52" name="Блок-схема: узел 51"/>
          <p:cNvSpPr/>
          <p:nvPr/>
        </p:nvSpPr>
        <p:spPr>
          <a:xfrm>
            <a:off x="571472" y="5286388"/>
            <a:ext cx="500066" cy="500066"/>
          </a:xfrm>
          <a:prstGeom prst="flowChartConnector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  <p:sp>
        <p:nvSpPr>
          <p:cNvPr id="54" name="Блок-схема: узел 53"/>
          <p:cNvSpPr/>
          <p:nvPr/>
        </p:nvSpPr>
        <p:spPr>
          <a:xfrm>
            <a:off x="571472" y="5857892"/>
            <a:ext cx="500066" cy="500066"/>
          </a:xfrm>
          <a:prstGeom prst="flowChartConnec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Arial Black" pitchFamily="34" charset="0"/>
            </a:endParaRPr>
          </a:p>
        </p:txBody>
      </p:sp>
      <p:cxnSp>
        <p:nvCxnSpPr>
          <p:cNvPr id="55" name="Прямая со стрелкой 54"/>
          <p:cNvCxnSpPr/>
          <p:nvPr/>
        </p:nvCxnSpPr>
        <p:spPr>
          <a:xfrm rot="10800000" flipH="1">
            <a:off x="571472" y="5000636"/>
            <a:ext cx="500066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 rot="10800000" flipH="1">
            <a:off x="571472" y="5572140"/>
            <a:ext cx="500066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 rot="10800000" flipH="1">
            <a:off x="571472" y="6143644"/>
            <a:ext cx="500066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1357290" y="4214818"/>
            <a:ext cx="52677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Исполнение бюджета по программной классификации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1357290" y="4714884"/>
            <a:ext cx="7143800" cy="15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>
            <a:off x="1357290" y="5286388"/>
            <a:ext cx="7143800" cy="15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>
            <a:off x="1357290" y="5857892"/>
            <a:ext cx="7143800" cy="15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1357290" y="4714884"/>
            <a:ext cx="73581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Взаимосвязь бюджетных расходов с результатами реализации муниципальных программ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357290" y="5286388"/>
            <a:ext cx="72866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Мониторинг показателей исполнения программ, оценка эффективности бюджетных расходов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357290" y="5929330"/>
            <a:ext cx="7358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Повышение качества бюджетного планирования и исполнения бюджета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7" name="Прямая соединительная линия 66"/>
          <p:cNvCxnSpPr/>
          <p:nvPr/>
        </p:nvCxnSpPr>
        <p:spPr>
          <a:xfrm>
            <a:off x="1357290" y="6357958"/>
            <a:ext cx="7143800" cy="15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4" name="Овал 1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14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86314" y="1285860"/>
            <a:ext cx="3929124" cy="5847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Площадь - 769 квадратных километров.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86314" y="2000240"/>
            <a:ext cx="3929092" cy="73866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Численность населения  Княгининского муниципального района – 10 992 чел.</a:t>
            </a:r>
          </a:p>
          <a:p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786314" y="2857496"/>
            <a:ext cx="3929092" cy="73866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 – 3,85  млрд. руб.</a:t>
            </a:r>
            <a:endParaRPr lang="ru-RU" sz="1400" dirty="0">
              <a:solidFill>
                <a:sysClr val="windowText" lastClr="0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786314" y="3643314"/>
            <a:ext cx="3929092" cy="5232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Среднемесячная заработная плата на 1 работающего  - 39 610,23 руб.</a:t>
            </a:r>
            <a:endParaRPr lang="ru-RU" sz="1400" dirty="0">
              <a:solidFill>
                <a:sysClr val="windowText" lastClr="00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786314" y="4286256"/>
            <a:ext cx="3929092" cy="5232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Инвестиции в основной капитал  - 645,18 млн. руб.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руб.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786314" y="5000637"/>
            <a:ext cx="3929092" cy="101566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Муниципальные учреждения-27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(казенные – 10, бюджетные - 14, автономные -3)</a:t>
            </a:r>
          </a:p>
          <a:p>
            <a:endParaRPr lang="ru-RU" dirty="0"/>
          </a:p>
        </p:txBody>
      </p:sp>
      <p:pic>
        <p:nvPicPr>
          <p:cNvPr id="2050" name="Picture 2" descr="C:\Users\1\Desktop\1111\Карта_нашей_области_Нижегородской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FF0F2"/>
              </a:clrFrom>
              <a:clrTo>
                <a:srgbClr val="EFF0F2">
                  <a:alpha val="0"/>
                </a:srgbClr>
              </a:clrTo>
            </a:clrChange>
            <a:lum contrast="-12000"/>
          </a:blip>
          <a:srcRect/>
          <a:stretch>
            <a:fillRect/>
          </a:stretch>
        </p:blipFill>
        <p:spPr bwMode="auto">
          <a:xfrm>
            <a:off x="285722" y="1071546"/>
            <a:ext cx="4238959" cy="5540393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1000100" y="0"/>
            <a:ext cx="721520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Какие показатели характеризуют 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наш район в 2022 году</a:t>
            </a:r>
            <a:endParaRPr lang="ru-RU" sz="2800" b="1" dirty="0" smtClean="0">
              <a:ln w="3175" cmpd="sng">
                <a:noFill/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" name="Picture 2" descr="C:\Users\1\Desktop\1111\Карта_нашей_области_Нижегородской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FF0F2"/>
              </a:clrFrom>
              <a:clrTo>
                <a:srgbClr val="EFF0F2">
                  <a:alpha val="0"/>
                </a:srgbClr>
              </a:clrTo>
            </a:clrChange>
            <a:lum bright="54000" contrast="-78000"/>
          </a:blip>
          <a:srcRect/>
          <a:stretch>
            <a:fillRect/>
          </a:stretch>
        </p:blipFill>
        <p:spPr bwMode="auto">
          <a:xfrm>
            <a:off x="1714480" y="1142984"/>
            <a:ext cx="5000660" cy="5540393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768820" y="6411817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15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71604" y="214290"/>
            <a:ext cx="65008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285860"/>
            <a:ext cx="44291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15140" y="2214554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15008" y="2500306"/>
            <a:ext cx="32146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 Княгининского муниципального района в 2022 году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643702" y="1714488"/>
            <a:ext cx="141577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778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5 517,7</a:t>
            </a:r>
            <a:endParaRPr lang="ru-RU" sz="3200" b="1" cap="none" spc="0" dirty="0">
              <a:ln w="17780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071538" y="4429132"/>
            <a:ext cx="110799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7780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504,5</a:t>
            </a:r>
            <a:endParaRPr lang="ru-RU" sz="3200" b="1" cap="none" spc="0" dirty="0">
              <a:ln w="17780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00100" y="4857760"/>
            <a:ext cx="11372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5072074"/>
            <a:ext cx="32146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работ и услуг Княгининского муниципального района в 2022 году в расчете на 1 жителя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8" name="Диаграмма 17"/>
          <p:cNvGraphicFramePr>
            <a:graphicFrameLocks/>
          </p:cNvGraphicFramePr>
          <p:nvPr/>
        </p:nvGraphicFramePr>
        <p:xfrm>
          <a:off x="0" y="1785926"/>
          <a:ext cx="4500562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9" name="Диаграмма 18"/>
          <p:cNvGraphicFramePr>
            <a:graphicFrameLocks/>
          </p:cNvGraphicFramePr>
          <p:nvPr/>
        </p:nvGraphicFramePr>
        <p:xfrm>
          <a:off x="4286248" y="3786190"/>
          <a:ext cx="4857752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-24"/>
            <a:ext cx="9144000" cy="6858000"/>
          </a:xfrm>
          <a:prstGeom prst="rect">
            <a:avLst/>
          </a:prstGeom>
          <a:noFill/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8429653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1142984"/>
            <a:ext cx="2714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Среднегодовая численность населения, человек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5008" y="1142984"/>
            <a:ext cx="30081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Среднемесячная заработная плата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 1 работника,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14678" y="4214818"/>
            <a:ext cx="28249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Индекс потребительских цен, %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4348" y="142852"/>
            <a:ext cx="78581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Какова динамика прогнозных показателей социально - экономического развития округа</a:t>
            </a:r>
          </a:p>
          <a:p>
            <a:pPr algn="ctr"/>
            <a:endParaRPr lang="ru-RU" sz="2400" dirty="0"/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/>
        </p:nvGraphicFramePr>
        <p:xfrm>
          <a:off x="214282" y="1714488"/>
          <a:ext cx="3848100" cy="2428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Диаграмма 14"/>
          <p:cNvGraphicFramePr>
            <a:graphicFrameLocks/>
          </p:cNvGraphicFramePr>
          <p:nvPr/>
        </p:nvGraphicFramePr>
        <p:xfrm>
          <a:off x="4643438" y="1643050"/>
          <a:ext cx="4286280" cy="2462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Диаграмма 19"/>
          <p:cNvGraphicFramePr>
            <a:graphicFrameLocks/>
          </p:cNvGraphicFramePr>
          <p:nvPr/>
        </p:nvGraphicFramePr>
        <p:xfrm>
          <a:off x="2357422" y="4357694"/>
          <a:ext cx="4572000" cy="23145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358214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034" y="1142984"/>
            <a:ext cx="32358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Инвестиции в основной капитал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00628" y="1142984"/>
            <a:ext cx="39631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Площадь ввода в действие жилых домов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8596" y="0"/>
            <a:ext cx="83582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Какова динамика прогнозных показателей социально - экономического развития округа</a:t>
            </a:r>
          </a:p>
          <a:p>
            <a:pPr algn="ctr"/>
            <a:endParaRPr lang="ru-RU" sz="2400" dirty="0"/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/>
        </p:nvGraphicFramePr>
        <p:xfrm>
          <a:off x="285720" y="1643050"/>
          <a:ext cx="4000528" cy="4357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Диаграмма 12"/>
          <p:cNvGraphicFramePr>
            <a:graphicFrameLocks/>
          </p:cNvGraphicFramePr>
          <p:nvPr/>
        </p:nvGraphicFramePr>
        <p:xfrm>
          <a:off x="214282" y="1000108"/>
          <a:ext cx="4572000" cy="5429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Диаграмма 15"/>
          <p:cNvGraphicFramePr>
            <a:graphicFrameLocks/>
          </p:cNvGraphicFramePr>
          <p:nvPr/>
        </p:nvGraphicFramePr>
        <p:xfrm>
          <a:off x="4357687" y="1500174"/>
          <a:ext cx="4786314" cy="4500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7" name="Диаграмма 16"/>
          <p:cNvGraphicFramePr>
            <a:graphicFrameLocks/>
          </p:cNvGraphicFramePr>
          <p:nvPr/>
        </p:nvGraphicFramePr>
        <p:xfrm>
          <a:off x="4286248" y="1428736"/>
          <a:ext cx="4857752" cy="4643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-36512" y="-99392"/>
            <a:ext cx="9205053" cy="6986929"/>
          </a:xfrm>
          <a:prstGeom prst="rect">
            <a:avLst/>
          </a:prstGeom>
          <a:noFill/>
        </p:spPr>
      </p:pic>
      <p:sp>
        <p:nvSpPr>
          <p:cNvPr id="14" name="Овал 1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18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7504" y="285729"/>
            <a:ext cx="8876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 Княгининского муниципального округа Нижегородской области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68344" y="701989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596" y="1214422"/>
            <a:ext cx="38920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633,8</a:t>
            </a: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иллионов рублей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прогноз поступления доходов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бюджет округа в 2023 году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808637" y="2201383"/>
            <a:ext cx="8434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2021*</a:t>
            </a:r>
            <a:endParaRPr lang="ru-RU" sz="1400" dirty="0"/>
          </a:p>
        </p:txBody>
      </p:sp>
      <p:sp>
        <p:nvSpPr>
          <p:cNvPr id="55" name="TextBox 54"/>
          <p:cNvSpPr txBox="1"/>
          <p:nvPr/>
        </p:nvSpPr>
        <p:spPr>
          <a:xfrm>
            <a:off x="5500694" y="2201384"/>
            <a:ext cx="799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2022* *</a:t>
            </a:r>
            <a:endParaRPr lang="ru-RU" sz="1400" dirty="0" smtClean="0"/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300192" y="2201384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2023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092280" y="2201383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9" name="Прямая соединительная линия 58"/>
          <p:cNvCxnSpPr/>
          <p:nvPr/>
        </p:nvCxnSpPr>
        <p:spPr>
          <a:xfrm>
            <a:off x="6357950" y="2500306"/>
            <a:ext cx="20717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4" name="Прямая соединительная линия 1023"/>
          <p:cNvCxnSpPr/>
          <p:nvPr/>
        </p:nvCxnSpPr>
        <p:spPr>
          <a:xfrm flipH="1">
            <a:off x="6357950" y="2285992"/>
            <a:ext cx="999" cy="2148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0" name="TextBox 1029"/>
          <p:cNvSpPr txBox="1"/>
          <p:nvPr/>
        </p:nvSpPr>
        <p:spPr>
          <a:xfrm>
            <a:off x="6286512" y="242886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       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32" name="Прямая соединительная линия 1031"/>
          <p:cNvCxnSpPr/>
          <p:nvPr/>
        </p:nvCxnSpPr>
        <p:spPr>
          <a:xfrm flipV="1">
            <a:off x="286860" y="2205273"/>
            <a:ext cx="8605621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372226" y="3590973"/>
            <a:ext cx="419977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57,7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тысяч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 округа на душу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 в 2023 году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766291" y="3442910"/>
            <a:ext cx="1217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тыс.рублей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574893" y="5091905"/>
            <a:ext cx="83175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1"/>
          <p:cNvSpPr txBox="1"/>
          <p:nvPr/>
        </p:nvSpPr>
        <p:spPr>
          <a:xfrm>
            <a:off x="7348973" y="4122829"/>
            <a:ext cx="437737" cy="2898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53,1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7356564" y="4489087"/>
            <a:ext cx="438503" cy="607064"/>
          </a:xfrm>
          <a:prstGeom prst="roundRect">
            <a:avLst>
              <a:gd name="adj" fmla="val 21237"/>
            </a:avLst>
          </a:prstGeom>
          <a:solidFill>
            <a:srgbClr val="AEC9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6600029" y="5184862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273781" y="5160633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6600029" y="5492639"/>
            <a:ext cx="19221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flipV="1">
            <a:off x="8522215" y="5288415"/>
            <a:ext cx="0" cy="2143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6597354" y="5278325"/>
            <a:ext cx="0" cy="214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>
            <a:off x="6975690" y="5512099"/>
            <a:ext cx="7906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218524" y="5937744"/>
            <a:ext cx="290093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- исполнение</a:t>
            </a:r>
          </a:p>
          <a:p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* * - </a:t>
            </a:r>
            <a:r>
              <a:rPr lang="ru-RU" sz="1100" dirty="0" smtClean="0">
                <a:latin typeface="Times New Roman"/>
                <a:cs typeface="Times New Roman"/>
              </a:rPr>
              <a:t>первоначально принятый бюджет</a:t>
            </a: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4929191" y="1320613"/>
            <a:ext cx="432048" cy="880769"/>
          </a:xfrm>
          <a:prstGeom prst="roundRect">
            <a:avLst>
              <a:gd name="adj" fmla="val 161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2" name="TextBox 1"/>
          <p:cNvSpPr txBox="1"/>
          <p:nvPr/>
        </p:nvSpPr>
        <p:spPr>
          <a:xfrm>
            <a:off x="4925590" y="1022709"/>
            <a:ext cx="500067" cy="29790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671,9</a:t>
            </a:r>
          </a:p>
          <a:p>
            <a:pPr algn="ctr"/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5715008" y="1583764"/>
            <a:ext cx="432048" cy="617618"/>
          </a:xfrm>
          <a:prstGeom prst="roundRect">
            <a:avLst>
              <a:gd name="adj" fmla="val 161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4" name="TextBox 1"/>
          <p:cNvSpPr txBox="1"/>
          <p:nvPr/>
        </p:nvSpPr>
        <p:spPr>
          <a:xfrm>
            <a:off x="5715007" y="1349731"/>
            <a:ext cx="500067" cy="29790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588,7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6429388" y="1369361"/>
            <a:ext cx="432048" cy="832022"/>
          </a:xfrm>
          <a:prstGeom prst="roundRect">
            <a:avLst>
              <a:gd name="adj" fmla="val 161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6" name="TextBox 1"/>
          <p:cNvSpPr txBox="1"/>
          <p:nvPr/>
        </p:nvSpPr>
        <p:spPr>
          <a:xfrm>
            <a:off x="6404524" y="1071456"/>
            <a:ext cx="500067" cy="29790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633,8</a:t>
            </a:r>
          </a:p>
          <a:p>
            <a:pPr algn="ctr"/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7143768" y="1647635"/>
            <a:ext cx="432048" cy="553746"/>
          </a:xfrm>
          <a:prstGeom prst="roundRect">
            <a:avLst>
              <a:gd name="adj" fmla="val 161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8" name="TextBox 1"/>
          <p:cNvSpPr txBox="1"/>
          <p:nvPr/>
        </p:nvSpPr>
        <p:spPr>
          <a:xfrm>
            <a:off x="7143768" y="1434812"/>
            <a:ext cx="500067" cy="29790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583,7</a:t>
            </a:r>
          </a:p>
          <a:p>
            <a:pPr algn="ctr"/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1" name="Прямая соединительная линия 80"/>
          <p:cNvCxnSpPr/>
          <p:nvPr/>
        </p:nvCxnSpPr>
        <p:spPr>
          <a:xfrm flipH="1">
            <a:off x="8429652" y="2285992"/>
            <a:ext cx="999" cy="2148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Скругленный прямоугольник 120"/>
          <p:cNvSpPr/>
          <p:nvPr/>
        </p:nvSpPr>
        <p:spPr>
          <a:xfrm>
            <a:off x="4959130" y="4122829"/>
            <a:ext cx="438503" cy="984281"/>
          </a:xfrm>
          <a:prstGeom prst="roundRect">
            <a:avLst>
              <a:gd name="adj" fmla="val 21237"/>
            </a:avLst>
          </a:prstGeom>
          <a:solidFill>
            <a:srgbClr val="AEC9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2" name="TextBox 1"/>
          <p:cNvSpPr txBox="1"/>
          <p:nvPr/>
        </p:nvSpPr>
        <p:spPr>
          <a:xfrm>
            <a:off x="4846875" y="3802997"/>
            <a:ext cx="596679" cy="2898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61,1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3" name="Скругленный прямоугольник 122"/>
          <p:cNvSpPr/>
          <p:nvPr/>
        </p:nvSpPr>
        <p:spPr>
          <a:xfrm>
            <a:off x="5861689" y="4422815"/>
            <a:ext cx="438503" cy="669090"/>
          </a:xfrm>
          <a:prstGeom prst="roundRect">
            <a:avLst>
              <a:gd name="adj" fmla="val 21237"/>
            </a:avLst>
          </a:prstGeom>
          <a:solidFill>
            <a:srgbClr val="AEC9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4" name="TextBox 1"/>
          <p:cNvSpPr txBox="1"/>
          <p:nvPr/>
        </p:nvSpPr>
        <p:spPr>
          <a:xfrm>
            <a:off x="5784751" y="4092888"/>
            <a:ext cx="596679" cy="2898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53,5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5" name="Скругленный прямоугольник 124"/>
          <p:cNvSpPr/>
          <p:nvPr/>
        </p:nvSpPr>
        <p:spPr>
          <a:xfrm>
            <a:off x="6654557" y="4203814"/>
            <a:ext cx="438503" cy="879266"/>
          </a:xfrm>
          <a:prstGeom prst="roundRect">
            <a:avLst>
              <a:gd name="adj" fmla="val 21237"/>
            </a:avLst>
          </a:prstGeom>
          <a:solidFill>
            <a:srgbClr val="AEC9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6" name="TextBox 1"/>
          <p:cNvSpPr txBox="1"/>
          <p:nvPr/>
        </p:nvSpPr>
        <p:spPr>
          <a:xfrm>
            <a:off x="6648415" y="3880864"/>
            <a:ext cx="456071" cy="2898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57,7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786710" y="2214554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7858148" y="1498683"/>
            <a:ext cx="432048" cy="702698"/>
          </a:xfrm>
          <a:prstGeom prst="roundRect">
            <a:avLst>
              <a:gd name="adj" fmla="val 161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9" name="TextBox 1"/>
          <p:cNvSpPr txBox="1"/>
          <p:nvPr/>
        </p:nvSpPr>
        <p:spPr>
          <a:xfrm>
            <a:off x="7844911" y="1206015"/>
            <a:ext cx="500067" cy="29790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595,3</a:t>
            </a:r>
            <a:endParaRPr lang="ru-RU" sz="11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7991148" y="4338599"/>
            <a:ext cx="438503" cy="754079"/>
          </a:xfrm>
          <a:prstGeom prst="roundRect">
            <a:avLst>
              <a:gd name="adj" fmla="val 21237"/>
            </a:avLst>
          </a:prstGeom>
          <a:solidFill>
            <a:srgbClr val="AEC9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5" name="TextBox 1"/>
          <p:cNvSpPr txBox="1"/>
          <p:nvPr/>
        </p:nvSpPr>
        <p:spPr>
          <a:xfrm>
            <a:off x="7974076" y="3961234"/>
            <a:ext cx="513303" cy="2898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54,2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7922368" y="5160633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4723473" y="5142747"/>
            <a:ext cx="8434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2021*</a:t>
            </a:r>
            <a:endParaRPr lang="ru-RU" sz="1400" dirty="0"/>
          </a:p>
        </p:txBody>
      </p:sp>
      <p:sp>
        <p:nvSpPr>
          <p:cNvPr id="105" name="TextBox 104"/>
          <p:cNvSpPr txBox="1"/>
          <p:nvPr/>
        </p:nvSpPr>
        <p:spPr>
          <a:xfrm>
            <a:off x="5658605" y="5142747"/>
            <a:ext cx="8446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2022* *</a:t>
            </a:r>
            <a:endParaRPr lang="ru-RU" sz="1400" dirty="0" smtClean="0"/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7349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3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19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39418" y="332656"/>
            <a:ext cx="6432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налоги зачисляются на территории округа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85016" y="688415"/>
            <a:ext cx="8893653" cy="5919576"/>
          </a:xfrm>
          <a:prstGeom prst="roundRect">
            <a:avLst/>
          </a:prstGeom>
          <a:solidFill>
            <a:srgbClr val="CADC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8" name="Содержимое 5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56561687"/>
              </p:ext>
            </p:extLst>
          </p:nvPr>
        </p:nvGraphicFramePr>
        <p:xfrm>
          <a:off x="652808" y="980728"/>
          <a:ext cx="7745616" cy="5098383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848307"/>
                <a:gridCol w="5169118"/>
                <a:gridCol w="1728191"/>
              </a:tblGrid>
              <a:tr h="943799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Налоги и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сборы, установленные законодательством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 муниципального округа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9284">
                <a:tc rowSpan="8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Федеральные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1. Акцизы,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том числе: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5895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доходы от уплаты акцизов на нефтепродукты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4451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Налог на доходы физических лиц (по единым нормативам)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18%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4451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3.Налоги со специальными налоговыми режимами, в том числе: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175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налог, взимаемый в связи с применением упрощенной системы налогообложения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4451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единый сельскохозяйственный налог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175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налог, взимаемый в связи с применением патентной системы налогообложения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23195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4. Государственная пошлина (зависимости от установленных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полномочий)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5251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Местные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1. Налог на имущество физических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лиц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50239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2. Земельный налог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5666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214414" y="142852"/>
            <a:ext cx="67284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cap="all" dirty="0" smtClean="0">
                <a:latin typeface="Times New Roman" pitchFamily="18" charset="0"/>
                <a:cs typeface="Times New Roman" pitchFamily="18" charset="0"/>
              </a:rPr>
              <a:t>Расходы бюджета Княгининского муниципального округа</a:t>
            </a:r>
          </a:p>
          <a:p>
            <a:pPr algn="ctr"/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8215339" y="6429396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20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4282" y="1571612"/>
            <a:ext cx="250033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693,7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миллионов рублей</a:t>
            </a:r>
          </a:p>
          <a:p>
            <a:pPr algn="ctr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прогноз расходов бюджета округа в 2023 году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Левая круглая скобка 11"/>
          <p:cNvSpPr/>
          <p:nvPr/>
        </p:nvSpPr>
        <p:spPr>
          <a:xfrm rot="16200000">
            <a:off x="5857884" y="1714488"/>
            <a:ext cx="214314" cy="2500330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5429256" y="3071810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714884"/>
            <a:ext cx="278605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63,1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  <a:p>
            <a:pPr algn="ctr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Расходы бюджета  округа на душу населения в 2023 году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Левая круглая скобка 15"/>
          <p:cNvSpPr/>
          <p:nvPr/>
        </p:nvSpPr>
        <p:spPr>
          <a:xfrm rot="16200000">
            <a:off x="5786446" y="4857760"/>
            <a:ext cx="214314" cy="2357454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5429256" y="6215082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7158" y="6357958"/>
            <a:ext cx="2668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** - первоначально принятый бюджет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358082" y="857232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429520" y="4143380"/>
            <a:ext cx="1217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тыс.рублей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857620" y="5143512"/>
            <a:ext cx="571504" cy="64294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714876" y="4357694"/>
            <a:ext cx="571504" cy="142876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5572132" y="5072074"/>
            <a:ext cx="571504" cy="70255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6429388" y="5000636"/>
            <a:ext cx="571504" cy="77151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3929058" y="5857892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2022**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786314" y="585789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572132" y="585789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500826" y="585789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890958" y="5286388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54,6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748214" y="5276863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63,1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610232" y="5286388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53,1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3786182" y="2114550"/>
            <a:ext cx="528639" cy="63661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4751090" y="1466849"/>
            <a:ext cx="571504" cy="131345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643570" y="2071678"/>
            <a:ext cx="571504" cy="68436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6553973" y="2019300"/>
            <a:ext cx="551550" cy="73143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786182" y="2786058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2022**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786314" y="278605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715008" y="278605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572264" y="278605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748082" y="2224079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607,3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743451" y="2214554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693,7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643570" y="2214554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583,7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238169" y="3724385"/>
            <a:ext cx="8715436" cy="714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TextBox 67"/>
          <p:cNvSpPr txBox="1"/>
          <p:nvPr/>
        </p:nvSpPr>
        <p:spPr>
          <a:xfrm>
            <a:off x="428596" y="6215082"/>
            <a:ext cx="11572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* - исполнение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2899363" y="1666875"/>
            <a:ext cx="571504" cy="108751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2928926" y="278605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534164" y="2214554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595,3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3071802" y="4786322"/>
            <a:ext cx="571504" cy="100013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143240" y="5857892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6429388" y="5286388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54,1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881301" y="2205029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669,4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086090" y="5305438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59,9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3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3" name="Скругленный прямоугольник 22"/>
          <p:cNvSpPr/>
          <p:nvPr/>
        </p:nvSpPr>
        <p:spPr>
          <a:xfrm>
            <a:off x="214282" y="5500702"/>
            <a:ext cx="8679371" cy="107157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21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2976" y="142852"/>
            <a:ext cx="6957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Основные параметры бюджета округа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868" y="500042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1" y="1000108"/>
            <a:ext cx="150016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633,8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миллионов рублей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бюджета округа в 2023 году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Левая круглая скобка 8"/>
          <p:cNvSpPr/>
          <p:nvPr/>
        </p:nvSpPr>
        <p:spPr>
          <a:xfrm rot="16200000">
            <a:off x="3214678" y="1857364"/>
            <a:ext cx="142876" cy="1428760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786050" y="2643182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72397" y="857232"/>
            <a:ext cx="15716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693,7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миллионов рублей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расходы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бюджета округа в 2023 году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86644" y="500042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43636" y="2643182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Левая круглая скобка 14"/>
          <p:cNvSpPr/>
          <p:nvPr/>
        </p:nvSpPr>
        <p:spPr>
          <a:xfrm rot="16200000">
            <a:off x="6572264" y="1857364"/>
            <a:ext cx="142876" cy="1428760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928662" y="3286124"/>
            <a:ext cx="23574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59,9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миллионов рублей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Дефицит (профицит)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бюджета округа в 2023 году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929322" y="3071810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85720" y="5214950"/>
            <a:ext cx="2668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** - первоначально принятый бюджет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14876" y="4572008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прогноз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Левая круглая скобка 21"/>
          <p:cNvSpPr/>
          <p:nvPr/>
        </p:nvSpPr>
        <p:spPr>
          <a:xfrm rot="16200000">
            <a:off x="5105397" y="3824282"/>
            <a:ext cx="71438" cy="1500198"/>
          </a:xfrm>
          <a:prstGeom prst="leftBracket">
            <a:avLst>
              <a:gd name="adj" fmla="val 13181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24" name="Таблица 2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13379629"/>
              </p:ext>
            </p:extLst>
          </p:nvPr>
        </p:nvGraphicFramePr>
        <p:xfrm>
          <a:off x="214282" y="5500702"/>
          <a:ext cx="8687669" cy="1019925"/>
        </p:xfrm>
        <a:graphic>
          <a:graphicData uri="http://schemas.openxmlformats.org/drawingml/2006/table">
            <a:tbl>
              <a:tblPr/>
              <a:tblGrid>
                <a:gridCol w="4714908"/>
                <a:gridCol w="857256"/>
                <a:gridCol w="857256"/>
                <a:gridCol w="785818"/>
                <a:gridCol w="714380"/>
                <a:gridCol w="758051"/>
              </a:tblGrid>
              <a:tr h="10877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Источники финансирования дефицита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бюджета округа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Отчет за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2021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2022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Прогноз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98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2023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2024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2025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97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Изменение остатков средств на счетах по учету средств бюджета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2,5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-18,6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-59,9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7715272" y="5143512"/>
            <a:ext cx="115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2071670" y="1419982"/>
            <a:ext cx="285752" cy="937447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2571736" y="1142984"/>
            <a:ext cx="285752" cy="120015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3143240" y="1500174"/>
            <a:ext cx="285752" cy="84296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3714744" y="1357298"/>
            <a:ext cx="285752" cy="98583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1928794" y="235743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2022**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500298" y="2357430"/>
            <a:ext cx="4924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00364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571868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447963" y="775868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671,9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955050" y="1057244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588,7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00298" y="85723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633,8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000364" y="121442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583,7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5357818" y="1580507"/>
            <a:ext cx="285752" cy="776923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5929322" y="1142984"/>
            <a:ext cx="285752" cy="1214445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6500826" y="1714488"/>
            <a:ext cx="285752" cy="642942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7072330" y="1678769"/>
            <a:ext cx="285752" cy="678661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4" name="TextBox 43"/>
          <p:cNvSpPr txBox="1"/>
          <p:nvPr/>
        </p:nvSpPr>
        <p:spPr>
          <a:xfrm>
            <a:off x="5286380" y="235743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2022**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857884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429388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929454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714876" y="1142984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669,4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786446" y="928670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693,7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244829" y="1334243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607,3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429388" y="1428736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583,7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3929058" y="4143380"/>
            <a:ext cx="285752" cy="214314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4500562" y="3573016"/>
            <a:ext cx="285752" cy="784677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4" name="Скругленный прямоугольник 53"/>
          <p:cNvSpPr/>
          <p:nvPr/>
        </p:nvSpPr>
        <p:spPr>
          <a:xfrm flipV="1">
            <a:off x="5081591" y="4300544"/>
            <a:ext cx="285752" cy="45719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5" name="Скругленный прямоугольник 54"/>
          <p:cNvSpPr/>
          <p:nvPr/>
        </p:nvSpPr>
        <p:spPr>
          <a:xfrm flipV="1">
            <a:off x="5580626" y="4291510"/>
            <a:ext cx="285752" cy="45719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6" name="TextBox 55"/>
          <p:cNvSpPr txBox="1"/>
          <p:nvPr/>
        </p:nvSpPr>
        <p:spPr>
          <a:xfrm>
            <a:off x="3786182" y="4357694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2022**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357686" y="435769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929190" y="435769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429256" y="4357694"/>
            <a:ext cx="4924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857620" y="3837808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18,6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429124" y="3286124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59,9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072066" y="4071942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572132" y="4071942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285720" y="4786322"/>
            <a:ext cx="285752" cy="14287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0" name="TextBox 69"/>
          <p:cNvSpPr txBox="1"/>
          <p:nvPr/>
        </p:nvSpPr>
        <p:spPr>
          <a:xfrm>
            <a:off x="3214678" y="4357694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285720" y="4572008"/>
            <a:ext cx="285752" cy="14287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2" name="TextBox 71"/>
          <p:cNvSpPr txBox="1"/>
          <p:nvPr/>
        </p:nvSpPr>
        <p:spPr>
          <a:xfrm>
            <a:off x="3302946" y="3978064"/>
            <a:ext cx="3770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2,5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85720" y="5000636"/>
            <a:ext cx="11572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* - исполнение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571472" y="4500570"/>
            <a:ext cx="7459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дефицит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571472" y="4714884"/>
            <a:ext cx="8322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профицит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1571604" y="1071546"/>
            <a:ext cx="285752" cy="1285883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6" name="TextBox 75"/>
          <p:cNvSpPr txBox="1"/>
          <p:nvPr/>
        </p:nvSpPr>
        <p:spPr>
          <a:xfrm>
            <a:off x="3571868" y="1071546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595,3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1428728" y="2357430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4857752" y="1428736"/>
            <a:ext cx="288406" cy="92869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9" name="TextBox 78"/>
          <p:cNvSpPr txBox="1"/>
          <p:nvPr/>
        </p:nvSpPr>
        <p:spPr>
          <a:xfrm>
            <a:off x="4714876" y="2357430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2021*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6929454" y="1428736"/>
            <a:ext cx="5309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595,3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3357554" y="4214818"/>
            <a:ext cx="285752" cy="14287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17397758"/>
              </p:ext>
            </p:extLst>
          </p:nvPr>
        </p:nvGraphicFramePr>
        <p:xfrm>
          <a:off x="357159" y="6072206"/>
          <a:ext cx="8429683" cy="5257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5337"/>
                <a:gridCol w="897925"/>
                <a:gridCol w="1080727"/>
                <a:gridCol w="864583"/>
                <a:gridCol w="1008680"/>
                <a:gridCol w="1080729"/>
                <a:gridCol w="864583"/>
                <a:gridCol w="864583"/>
                <a:gridCol w="792536"/>
              </a:tblGrid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46" name="Овал 45"/>
          <p:cNvSpPr/>
          <p:nvPr/>
        </p:nvSpPr>
        <p:spPr>
          <a:xfrm>
            <a:off x="8496358" y="6536553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473" y="357167"/>
            <a:ext cx="80724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Из каких поступлений формируются доходы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бюджета округа в 2023-2025 годах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2844" y="1500175"/>
            <a:ext cx="8858312" cy="2857520"/>
          </a:xfrm>
          <a:prstGeom prst="roundRect">
            <a:avLst/>
          </a:prstGeom>
          <a:solidFill>
            <a:srgbClr val="94C0F0"/>
          </a:solidFill>
          <a:ln>
            <a:solidFill>
              <a:srgbClr val="94C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58474949"/>
              </p:ext>
            </p:extLst>
          </p:nvPr>
        </p:nvGraphicFramePr>
        <p:xfrm>
          <a:off x="357159" y="1571613"/>
          <a:ext cx="8572560" cy="26964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173097"/>
                <a:gridCol w="1182423"/>
                <a:gridCol w="1108520"/>
                <a:gridCol w="1108520"/>
              </a:tblGrid>
              <a:tr h="214313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58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2025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86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Доходы бюджета, ВСЕГО 	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633,8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583,7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595,3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992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Налоговые и неналоговые доходы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243,6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260,4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276,4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19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Безвозмездные поступления, ВСЕГО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390,2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323,3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318,9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86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том числе: 	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909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нецелевые (дотации) 	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126,2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99,9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97,3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целевые (субсидии, субвенции, иные  межбюджетные трансферты)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264,0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223,4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221,6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215207" y="1142985"/>
            <a:ext cx="142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214283" y="6072206"/>
            <a:ext cx="8715436" cy="0"/>
          </a:xfrm>
          <a:prstGeom prst="line">
            <a:avLst/>
          </a:prstGeom>
          <a:ln w="63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3357555" y="4429133"/>
            <a:ext cx="0" cy="1857388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6286512" y="4429133"/>
            <a:ext cx="0" cy="1857388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14349" y="4429133"/>
            <a:ext cx="21431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Налоговые  доходы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643307" y="4429133"/>
            <a:ext cx="21431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Неналоговые  доходы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15075" y="4429133"/>
            <a:ext cx="2714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571869" y="5643579"/>
            <a:ext cx="357191" cy="357190"/>
          </a:xfrm>
          <a:prstGeom prst="roundRect">
            <a:avLst/>
          </a:prstGeom>
          <a:solidFill>
            <a:srgbClr val="F9AB6B"/>
          </a:solidFill>
          <a:ln>
            <a:solidFill>
              <a:srgbClr val="F68E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3571868" y="5643578"/>
            <a:ext cx="400110" cy="42862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5,6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500562" y="5643579"/>
            <a:ext cx="357191" cy="357190"/>
          </a:xfrm>
          <a:prstGeom prst="roundRect">
            <a:avLst/>
          </a:prstGeom>
          <a:solidFill>
            <a:srgbClr val="F9AB6B"/>
          </a:solidFill>
          <a:ln>
            <a:solidFill>
              <a:srgbClr val="F68E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5500694" y="5572140"/>
            <a:ext cx="357191" cy="428628"/>
          </a:xfrm>
          <a:prstGeom prst="roundRect">
            <a:avLst/>
          </a:prstGeom>
          <a:solidFill>
            <a:srgbClr val="F9AB6B"/>
          </a:solidFill>
          <a:ln>
            <a:solidFill>
              <a:srgbClr val="F68E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4500561" y="5643579"/>
            <a:ext cx="400110" cy="35719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5,6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513661" y="5572139"/>
            <a:ext cx="400110" cy="42862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5,7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785786" y="5286388"/>
            <a:ext cx="357191" cy="714380"/>
          </a:xfrm>
          <a:prstGeom prst="roundRect">
            <a:avLst/>
          </a:prstGeom>
          <a:solidFill>
            <a:srgbClr val="82B5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643042" y="5143512"/>
            <a:ext cx="357191" cy="857256"/>
          </a:xfrm>
          <a:prstGeom prst="roundRect">
            <a:avLst/>
          </a:prstGeom>
          <a:solidFill>
            <a:srgbClr val="82B5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2571737" y="5000637"/>
            <a:ext cx="357191" cy="1000132"/>
          </a:xfrm>
          <a:prstGeom prst="roundRect">
            <a:avLst/>
          </a:prstGeom>
          <a:solidFill>
            <a:srgbClr val="82B5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TextBox 35"/>
          <p:cNvSpPr txBox="1"/>
          <p:nvPr/>
        </p:nvSpPr>
        <p:spPr>
          <a:xfrm>
            <a:off x="785785" y="5357826"/>
            <a:ext cx="400110" cy="57150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238,0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643042" y="5385315"/>
            <a:ext cx="400110" cy="51652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254,8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79700" y="5286387"/>
            <a:ext cx="400110" cy="64294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270,7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6572265" y="5072073"/>
            <a:ext cx="357191" cy="928695"/>
          </a:xfrm>
          <a:prstGeom prst="roundRect">
            <a:avLst/>
          </a:prstGeom>
          <a:solidFill>
            <a:srgbClr val="64B7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7358082" y="5214951"/>
            <a:ext cx="357191" cy="785818"/>
          </a:xfrm>
          <a:prstGeom prst="roundRect">
            <a:avLst/>
          </a:prstGeom>
          <a:solidFill>
            <a:srgbClr val="64B7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8215338" y="5214950"/>
            <a:ext cx="357191" cy="785818"/>
          </a:xfrm>
          <a:prstGeom prst="roundRect">
            <a:avLst/>
          </a:prstGeom>
          <a:solidFill>
            <a:srgbClr val="64B7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TextBox 41"/>
          <p:cNvSpPr txBox="1"/>
          <p:nvPr/>
        </p:nvSpPr>
        <p:spPr>
          <a:xfrm>
            <a:off x="7358082" y="5214951"/>
            <a:ext cx="400110" cy="64294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323,3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215337" y="5286388"/>
            <a:ext cx="400110" cy="64294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318,9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550805" y="5237978"/>
            <a:ext cx="400110" cy="64294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390,2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862787" y="6429396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22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5232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1"/>
            <a:ext cx="9144000" cy="6875988"/>
          </a:xfrm>
          <a:prstGeom prst="rect">
            <a:avLst/>
          </a:prstGeom>
          <a:noFill/>
        </p:spPr>
      </p:pic>
      <p:sp>
        <p:nvSpPr>
          <p:cNvPr id="9" name="Скругленный прямоугольник 8"/>
          <p:cNvSpPr/>
          <p:nvPr/>
        </p:nvSpPr>
        <p:spPr>
          <a:xfrm>
            <a:off x="107504" y="1009981"/>
            <a:ext cx="8822215" cy="5832648"/>
          </a:xfrm>
          <a:prstGeom prst="roundRect">
            <a:avLst/>
          </a:prstGeom>
          <a:solidFill>
            <a:srgbClr val="98C3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="" xmlns:p14="http://schemas.microsoft.com/office/powerpoint/2010/main" val="1439789145"/>
              </p:ext>
            </p:extLst>
          </p:nvPr>
        </p:nvGraphicFramePr>
        <p:xfrm>
          <a:off x="330864" y="1021579"/>
          <a:ext cx="8358248" cy="5600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6730"/>
                <a:gridCol w="1080120"/>
                <a:gridCol w="1152128"/>
                <a:gridCol w="936104"/>
                <a:gridCol w="1070080"/>
                <a:gridCol w="913086"/>
              </a:tblGrid>
              <a:tr h="289908">
                <a:tc rowSpan="2"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3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Наименование</a:t>
                      </a:r>
                      <a:endParaRPr lang="ru-RU" sz="13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Исполнено за 2021 год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 год </a:t>
                      </a:r>
                      <a:r>
                        <a:rPr lang="ru-RU" sz="135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</a:t>
                      </a:r>
                      <a:endParaRPr lang="ru-RU" sz="135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35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чальный</a:t>
                      </a:r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бюджет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</a:tr>
              <a:tr h="608806">
                <a:tc v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lang="ru-RU" sz="13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  <a:endParaRPr lang="ru-RU" sz="13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2025 год</a:t>
                      </a:r>
                      <a:endParaRPr lang="ru-RU" sz="13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92843">
                <a:tc>
                  <a:txBody>
                    <a:bodyPr/>
                    <a:lstStyle/>
                    <a:p>
                      <a:r>
                        <a:rPr lang="ru-RU" sz="13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доходы, в том числе</a:t>
                      </a:r>
                      <a:endParaRPr lang="ru-RU" sz="13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214,0</a:t>
                      </a:r>
                      <a:endParaRPr lang="ru-RU" sz="13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220,7</a:t>
                      </a:r>
                      <a:endParaRPr lang="ru-RU" sz="13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243,6</a:t>
                      </a:r>
                      <a:endParaRPr lang="ru-RU" sz="13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260,4</a:t>
                      </a:r>
                      <a:endParaRPr lang="ru-RU" sz="13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276,4</a:t>
                      </a:r>
                      <a:endParaRPr lang="ru-RU" sz="13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9908">
                <a:tc>
                  <a:txBody>
                    <a:bodyPr/>
                    <a:lstStyle/>
                    <a:p>
                      <a:r>
                        <a:rPr lang="ru-RU" sz="13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Налоговые доходы всего, из них:</a:t>
                      </a:r>
                      <a:endParaRPr lang="ru-RU" sz="13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205,2</a:t>
                      </a:r>
                      <a:endParaRPr lang="ru-RU" sz="13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215,1</a:t>
                      </a:r>
                      <a:endParaRPr lang="ru-RU" sz="13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238,0</a:t>
                      </a:r>
                      <a:endParaRPr lang="ru-RU" sz="13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254,8</a:t>
                      </a:r>
                      <a:endParaRPr lang="ru-RU" sz="13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270,7</a:t>
                      </a:r>
                      <a:endParaRPr lang="ru-RU" sz="13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9908">
                <a:tc>
                  <a:txBody>
                    <a:bodyPr/>
                    <a:lstStyle/>
                    <a:p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 на доходы физических лиц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171,5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180,2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200,3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215,5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229,3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9908">
                <a:tc>
                  <a:txBody>
                    <a:bodyPr/>
                    <a:lstStyle/>
                    <a:p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</a:t>
                      </a:r>
                      <a:r>
                        <a:rPr lang="ru-RU" sz="135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на имущество физических лиц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4,8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4,7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5,8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6,1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6,3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9908">
                <a:tc>
                  <a:txBody>
                    <a:bodyPr/>
                    <a:lstStyle/>
                    <a:p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земельный налог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7,9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8,6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9,3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9,4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9,5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9908">
                <a:tc>
                  <a:txBody>
                    <a:bodyPr/>
                    <a:lstStyle/>
                    <a:p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налоги на совокупный доход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11,2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12,3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11,6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12,5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13,3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9908">
                <a:tc>
                  <a:txBody>
                    <a:bodyPr/>
                    <a:lstStyle/>
                    <a:p>
                      <a:r>
                        <a:rPr lang="ru-RU" sz="13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государственная</a:t>
                      </a:r>
                      <a:r>
                        <a:rPr lang="ru-RU" sz="135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пошлина</a:t>
                      </a:r>
                      <a:endParaRPr lang="ru-RU" sz="135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1,1</a:t>
                      </a:r>
                      <a:endParaRPr lang="ru-RU" sz="135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1,2</a:t>
                      </a:r>
                      <a:endParaRPr lang="ru-RU" sz="135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lang="ru-RU" sz="135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lang="ru-RU" sz="135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1,6</a:t>
                      </a:r>
                      <a:endParaRPr lang="ru-RU" sz="135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9908">
                <a:tc>
                  <a:txBody>
                    <a:bodyPr/>
                    <a:lstStyle/>
                    <a:p>
                      <a:r>
                        <a:rPr lang="ru-RU" sz="13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акцизы</a:t>
                      </a:r>
                      <a:endParaRPr lang="ru-RU" sz="135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8,7</a:t>
                      </a:r>
                      <a:endParaRPr lang="ru-RU" sz="135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8,1</a:t>
                      </a:r>
                      <a:endParaRPr lang="ru-RU" sz="135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9,5</a:t>
                      </a:r>
                      <a:endParaRPr lang="ru-RU" sz="135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9,8</a:t>
                      </a:r>
                      <a:endParaRPr lang="ru-RU" sz="135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10,7</a:t>
                      </a:r>
                      <a:endParaRPr lang="ru-RU" sz="135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3977">
                <a:tc>
                  <a:txBody>
                    <a:bodyPr/>
                    <a:lstStyle/>
                    <a:p>
                      <a:r>
                        <a:rPr lang="ru-RU" sz="13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Неналоговые доходы всего, из них:</a:t>
                      </a:r>
                      <a:endParaRPr lang="ru-RU" sz="13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8,8</a:t>
                      </a:r>
                      <a:endParaRPr lang="ru-RU" sz="13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5,6</a:t>
                      </a:r>
                      <a:endParaRPr lang="ru-RU" sz="13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5,6</a:t>
                      </a:r>
                      <a:endParaRPr lang="ru-RU" sz="13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5,6</a:t>
                      </a:r>
                      <a:endParaRPr lang="ru-RU" sz="13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5,7</a:t>
                      </a:r>
                      <a:endParaRPr lang="ru-RU" sz="13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845">
                <a:tc>
                  <a:txBody>
                    <a:bodyPr/>
                    <a:lstStyle/>
                    <a:p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доходы от использования имущества, находящегося в муниципальной собственности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4,4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2,8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3,0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3,1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6249">
                <a:tc>
                  <a:txBody>
                    <a:bodyPr/>
                    <a:lstStyle/>
                    <a:p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Доходы от компенсации затрат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92843">
                <a:tc>
                  <a:txBody>
                    <a:bodyPr/>
                    <a:lstStyle/>
                    <a:p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доходы от продажи земельных участков и имущества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2,8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1,6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1,7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1,4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9908">
                <a:tc>
                  <a:txBody>
                    <a:bodyPr/>
                    <a:lstStyle/>
                    <a:p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штрафы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0,8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724748" y="702204"/>
            <a:ext cx="11430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400" dirty="0">
              <a:solidFill>
                <a:sysClr val="windowText" lastClr="000000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23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87624" y="188641"/>
            <a:ext cx="72420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основные налоговые и неналоговые доходы поступят в бюджет округа в 2023-2025 годах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93122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-91957" y="11921"/>
            <a:ext cx="9235957" cy="6926967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71473" y="357167"/>
            <a:ext cx="80724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Какую помощь из областного бюджета получает Княгининский муниципальный округ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500959" y="1142985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2844" y="1500174"/>
            <a:ext cx="8858312" cy="2286016"/>
          </a:xfrm>
          <a:prstGeom prst="roundRect">
            <a:avLst/>
          </a:prstGeom>
          <a:solidFill>
            <a:srgbClr val="94C0F0"/>
          </a:solidFill>
          <a:ln>
            <a:solidFill>
              <a:srgbClr val="94C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41662047"/>
              </p:ext>
            </p:extLst>
          </p:nvPr>
        </p:nvGraphicFramePr>
        <p:xfrm>
          <a:off x="285720" y="1575198"/>
          <a:ext cx="8572564" cy="22109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8958"/>
                <a:gridCol w="1071570"/>
                <a:gridCol w="1571636"/>
                <a:gridCol w="1071570"/>
                <a:gridCol w="1000132"/>
                <a:gridCol w="928698"/>
              </a:tblGrid>
              <a:tr h="345468">
                <a:tc rowSpan="2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Исполнено за 2021 год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 год первоначальный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8365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2025 год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546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Дотации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73 955,1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88 917,3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126 234,1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99 937,9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97 270,3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546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Субсидии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176 171,6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24 766,8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84 151,5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38 626,0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38 138,9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546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Субвенции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169 742,3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188 195,9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179 784,1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184 738,7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183 497,6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546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Иные межбюджетные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трансферты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24 295,1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66 163,0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500297" y="3929067"/>
            <a:ext cx="45005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ВСЕГО безвозмездные поступления  из областного бюджета, тыс.рублей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28597" y="6000768"/>
            <a:ext cx="835824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90635507"/>
              </p:ext>
            </p:extLst>
          </p:nvPr>
        </p:nvGraphicFramePr>
        <p:xfrm>
          <a:off x="357158" y="6072206"/>
          <a:ext cx="828681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7363"/>
                <a:gridCol w="1657363"/>
                <a:gridCol w="1657363"/>
                <a:gridCol w="1657363"/>
                <a:gridCol w="165736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2025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cxnSp>
        <p:nvCxnSpPr>
          <p:cNvPr id="13" name="Прямая соединительная линия 12"/>
          <p:cNvCxnSpPr>
            <a:stCxn id="36" idx="0"/>
          </p:cNvCxnSpPr>
          <p:nvPr/>
        </p:nvCxnSpPr>
        <p:spPr>
          <a:xfrm>
            <a:off x="1281066" y="4808347"/>
            <a:ext cx="0" cy="119242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2875858" y="5289910"/>
            <a:ext cx="0" cy="71085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stCxn id="38" idx="4"/>
          </p:cNvCxnSpPr>
          <p:nvPr/>
        </p:nvCxnSpPr>
        <p:spPr>
          <a:xfrm>
            <a:off x="4500562" y="5168822"/>
            <a:ext cx="1" cy="83194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>
            <a:stCxn id="39" idx="0"/>
          </p:cNvCxnSpPr>
          <p:nvPr/>
        </p:nvCxnSpPr>
        <p:spPr>
          <a:xfrm>
            <a:off x="6143636" y="5393545"/>
            <a:ext cx="0" cy="60722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>
            <a:stCxn id="40" idx="0"/>
          </p:cNvCxnSpPr>
          <p:nvPr/>
        </p:nvCxnSpPr>
        <p:spPr>
          <a:xfrm>
            <a:off x="7858148" y="5513357"/>
            <a:ext cx="0" cy="48741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>
            <a:stCxn id="36" idx="5"/>
            <a:endCxn id="53" idx="2"/>
          </p:cNvCxnSpPr>
          <p:nvPr/>
        </p:nvCxnSpPr>
        <p:spPr>
          <a:xfrm>
            <a:off x="1331580" y="4930299"/>
            <a:ext cx="1473809" cy="35088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V="1">
            <a:off x="2948265" y="5080826"/>
            <a:ext cx="1540496" cy="22791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>
            <a:stCxn id="38" idx="6"/>
            <a:endCxn id="39" idx="2"/>
          </p:cNvCxnSpPr>
          <p:nvPr/>
        </p:nvCxnSpPr>
        <p:spPr>
          <a:xfrm>
            <a:off x="4572000" y="5097384"/>
            <a:ext cx="1500198" cy="36759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>
            <a:stCxn id="39" idx="6"/>
            <a:endCxn id="40" idx="2"/>
          </p:cNvCxnSpPr>
          <p:nvPr/>
        </p:nvCxnSpPr>
        <p:spPr>
          <a:xfrm>
            <a:off x="6215074" y="5464983"/>
            <a:ext cx="1571636" cy="11981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Овал 35"/>
          <p:cNvSpPr/>
          <p:nvPr/>
        </p:nvSpPr>
        <p:spPr>
          <a:xfrm>
            <a:off x="1209628" y="4808347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Овал 37"/>
          <p:cNvSpPr/>
          <p:nvPr/>
        </p:nvSpPr>
        <p:spPr>
          <a:xfrm>
            <a:off x="4429124" y="5025946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Овал 38"/>
          <p:cNvSpPr/>
          <p:nvPr/>
        </p:nvSpPr>
        <p:spPr>
          <a:xfrm>
            <a:off x="6072198" y="5393545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Овал 39"/>
          <p:cNvSpPr/>
          <p:nvPr/>
        </p:nvSpPr>
        <p:spPr>
          <a:xfrm>
            <a:off x="7786710" y="5513357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TextBox 40"/>
          <p:cNvSpPr txBox="1"/>
          <p:nvPr/>
        </p:nvSpPr>
        <p:spPr>
          <a:xfrm>
            <a:off x="852438" y="4437197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444 164,1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404090" y="4711630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368 043,0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025955" y="4643446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390 172,7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740959" y="4855874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323 305,6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429520" y="5136021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318 909,8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8358215" y="6512881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738996" y="6429216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24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Овал 52"/>
          <p:cNvSpPr/>
          <p:nvPr/>
        </p:nvSpPr>
        <p:spPr>
          <a:xfrm>
            <a:off x="2805389" y="5209745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61647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8286783" y="6500834"/>
            <a:ext cx="642943" cy="21431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25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28992" y="1571612"/>
            <a:ext cx="4357718" cy="928694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Фонд оплаты труда рассчитан с учетом сохранения  целевых показателей заработной платы отдельных категорий работников, установленных указами Президента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28992" y="2928934"/>
            <a:ext cx="4357719" cy="642942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Реализация жилищных программ действующих в Нижегородской области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16200000">
            <a:off x="-792997" y="3078959"/>
            <a:ext cx="5072098" cy="1200151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Расходы бюджета округа на 2023 год и на плановый период 2024 и 2025 годов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00101" y="142853"/>
            <a:ext cx="778671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Основные приоритеты и особенности формирования бюджета округа по расходам</a:t>
            </a:r>
          </a:p>
          <a:p>
            <a:endParaRPr lang="ru-RU" sz="28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3428992" y="4000504"/>
            <a:ext cx="4357719" cy="500064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Укрепление материально-технической базы учреждений социальной сферы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428992" y="4929198"/>
            <a:ext cx="4357719" cy="857256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Реализация региональных проектов, обеспечивающих достижение целей, показателей и результатов федеральных проектов, входящих в состав национальных проектов Российской Федерации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Левая фигурная скобка 25"/>
          <p:cNvSpPr/>
          <p:nvPr/>
        </p:nvSpPr>
        <p:spPr>
          <a:xfrm>
            <a:off x="2786050" y="1428736"/>
            <a:ext cx="571504" cy="4572032"/>
          </a:xfrm>
          <a:prstGeom prst="leftBrac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857224" y="0"/>
            <a:ext cx="78581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Информация о реализации национальных проектов 2023-2025 годах</a:t>
            </a:r>
            <a:endParaRPr lang="ru-RU" sz="2400" b="1" dirty="0" smtClean="0">
              <a:ln w="18415" cmpd="sng">
                <a:noFill/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/>
          </a:p>
        </p:txBody>
      </p:sp>
      <p:sp>
        <p:nvSpPr>
          <p:cNvPr id="8" name="Овал 7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26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Диаграмма 14"/>
          <p:cNvGraphicFramePr/>
          <p:nvPr/>
        </p:nvGraphicFramePr>
        <p:xfrm>
          <a:off x="142844" y="78579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Диаграмма 16"/>
          <p:cNvGraphicFramePr/>
          <p:nvPr/>
        </p:nvGraphicFramePr>
        <p:xfrm>
          <a:off x="4500562" y="928670"/>
          <a:ext cx="4643438" cy="27146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8" name="Диаграмма 17"/>
          <p:cNvGraphicFramePr/>
          <p:nvPr/>
        </p:nvGraphicFramePr>
        <p:xfrm>
          <a:off x="285720" y="3786190"/>
          <a:ext cx="4643438" cy="27146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0" name="Диаграмма 19"/>
          <p:cNvGraphicFramePr/>
          <p:nvPr/>
        </p:nvGraphicFramePr>
        <p:xfrm>
          <a:off x="4714876" y="3857628"/>
          <a:ext cx="4429124" cy="27146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000100" y="214290"/>
            <a:ext cx="75009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Как распределены расходы бюджета округа 2023-2025 годов по основным отраслям</a:t>
            </a:r>
            <a:endParaRPr lang="ru-RU" sz="2000" b="1" dirty="0" smtClean="0">
              <a:ln w="18415" cmpd="sng">
                <a:noFill/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/>
          </a:p>
        </p:txBody>
      </p:sp>
      <p:sp>
        <p:nvSpPr>
          <p:cNvPr id="8" name="Овал 7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27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5500702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2925"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 соответствии с требованиями Бюджетного кодекса РФ при формировании расходов на 2024 и 2025 годы предусмотрены условно утверждаемые расходы районного бюджета в размере 2,5 % от общего объема расходов бюджета (без учета расходов бюджета, предусмотренных за счет межбюджетных трансфертов из других бюджетов бюджетной системы Российской Федерации, имеющих целевое назначение) в 2024 году (9,0 млн.рублей) и в размере 5% от общего объема расходов бюджета (без учета расходов бюджета, предусмотренных за счет межбюджетных трансфертов из других бюджетов бюджетной системы Российской Федерации, имеющих целевое назначение) в 2025 году 18,7млн.рублей).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Диаграмма 13"/>
          <p:cNvGraphicFramePr>
            <a:graphicFrameLocks/>
          </p:cNvGraphicFramePr>
          <p:nvPr/>
        </p:nvGraphicFramePr>
        <p:xfrm>
          <a:off x="0" y="1000108"/>
          <a:ext cx="4286248" cy="2457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28596" y="1000108"/>
            <a:ext cx="16934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693,7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миллионов рублей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2023 году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Диаграмма 14"/>
          <p:cNvGraphicFramePr>
            <a:graphicFrameLocks/>
          </p:cNvGraphicFramePr>
          <p:nvPr/>
        </p:nvGraphicFramePr>
        <p:xfrm>
          <a:off x="4572000" y="71435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4857752" y="1000108"/>
            <a:ext cx="169347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583,7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миллионов рублей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2024 году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8" name="Диаграмма 17"/>
          <p:cNvGraphicFramePr>
            <a:graphicFrameLocks/>
          </p:cNvGraphicFramePr>
          <p:nvPr/>
        </p:nvGraphicFramePr>
        <p:xfrm>
          <a:off x="2571736" y="3143248"/>
          <a:ext cx="5286412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143240" y="3357562"/>
            <a:ext cx="1643074" cy="1143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595,3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миллионов рублей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2025 году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8215339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15339" y="6356355"/>
            <a:ext cx="471463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28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object 19"/>
          <p:cNvSpPr txBox="1"/>
          <p:nvPr/>
        </p:nvSpPr>
        <p:spPr>
          <a:xfrm>
            <a:off x="0" y="0"/>
            <a:ext cx="9144000" cy="487954"/>
          </a:xfrm>
          <a:prstGeom prst="rect">
            <a:avLst/>
          </a:prstGeom>
        </p:spPr>
        <p:txBody>
          <a:bodyPr vert="horz" wrap="square" lIns="0" tIns="14795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1165"/>
              </a:spcBef>
            </a:pPr>
            <a:r>
              <a:rPr lang="ru-RU" sz="2200" b="1" spc="-10" dirty="0" smtClean="0">
                <a:latin typeface="Times New Roman"/>
                <a:cs typeface="Times New Roman"/>
              </a:rPr>
              <a:t>Расходы бюджета округа по отраслям </a:t>
            </a:r>
            <a:r>
              <a:rPr sz="2200" b="1" smtClean="0">
                <a:latin typeface="Times New Roman"/>
                <a:cs typeface="Times New Roman"/>
              </a:rPr>
              <a:t>социальной</a:t>
            </a:r>
            <a:r>
              <a:rPr sz="2200" b="1" spc="5" smtClean="0">
                <a:latin typeface="Times New Roman"/>
                <a:cs typeface="Times New Roman"/>
              </a:rPr>
              <a:t> </a:t>
            </a:r>
            <a:r>
              <a:rPr sz="2200" b="1" spc="-10" smtClean="0">
                <a:latin typeface="Times New Roman"/>
                <a:cs typeface="Times New Roman"/>
              </a:rPr>
              <a:t>сферы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14348" y="714356"/>
            <a:ext cx="2714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Всего расходы по отраслям социальной сферы, млн. рублей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object 40"/>
          <p:cNvSpPr/>
          <p:nvPr/>
        </p:nvSpPr>
        <p:spPr>
          <a:xfrm>
            <a:off x="214282" y="3500438"/>
            <a:ext cx="571504" cy="500066"/>
          </a:xfrm>
          <a:prstGeom prst="ellipse">
            <a:avLst/>
          </a:prstGeom>
          <a:blipFill>
            <a:blip r:embed="rId3" cstate="print">
              <a:lum bright="22000" contrast="-83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50" name="Picture 2" descr="C:\Users\1\Desktop\картинки\sz_logo.png"/>
          <p:cNvPicPr>
            <a:picLocks noChangeAspect="1" noChangeArrowheads="1"/>
          </p:cNvPicPr>
          <p:nvPr/>
        </p:nvPicPr>
        <p:blipFill>
          <a:blip r:embed="rId4" cstate="print">
            <a:lum bright="-33000" contrast="-70000"/>
          </a:blip>
          <a:srcRect/>
          <a:stretch>
            <a:fillRect/>
          </a:stretch>
        </p:blipFill>
        <p:spPr bwMode="auto">
          <a:xfrm>
            <a:off x="0" y="714356"/>
            <a:ext cx="833423" cy="520889"/>
          </a:xfrm>
          <a:prstGeom prst="rect">
            <a:avLst/>
          </a:prstGeom>
          <a:noFill/>
        </p:spPr>
      </p:pic>
      <p:sp>
        <p:nvSpPr>
          <p:cNvPr id="41" name="TextBox 40"/>
          <p:cNvSpPr txBox="1"/>
          <p:nvPr/>
        </p:nvSpPr>
        <p:spPr>
          <a:xfrm>
            <a:off x="785786" y="3571876"/>
            <a:ext cx="20717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929190" y="785794"/>
            <a:ext cx="1285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object 21"/>
          <p:cNvSpPr/>
          <p:nvPr/>
        </p:nvSpPr>
        <p:spPr>
          <a:xfrm>
            <a:off x="4357686" y="714356"/>
            <a:ext cx="571505" cy="500066"/>
          </a:xfrm>
          <a:prstGeom prst="rect">
            <a:avLst/>
          </a:prstGeom>
          <a:blipFill>
            <a:blip r:embed="rId5" cstate="print">
              <a:lum bright="18000" contrast="-39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7143768" y="642918"/>
            <a:ext cx="14690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культура и спорт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object 24"/>
          <p:cNvSpPr/>
          <p:nvPr/>
        </p:nvSpPr>
        <p:spPr>
          <a:xfrm>
            <a:off x="6643702" y="714356"/>
            <a:ext cx="500066" cy="428628"/>
          </a:xfrm>
          <a:prstGeom prst="rect">
            <a:avLst/>
          </a:prstGeom>
          <a:blipFill>
            <a:blip r:embed="rId6" cstate="print">
              <a:lum bright="3000" contrast="-65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7358082" y="3429000"/>
            <a:ext cx="1571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Культура и кинематография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object 22"/>
          <p:cNvSpPr/>
          <p:nvPr/>
        </p:nvSpPr>
        <p:spPr>
          <a:xfrm>
            <a:off x="6786578" y="3357562"/>
            <a:ext cx="571505" cy="571504"/>
          </a:xfrm>
          <a:prstGeom prst="rect">
            <a:avLst/>
          </a:prstGeom>
          <a:blipFill>
            <a:blip r:embed="rId7" cstate="print">
              <a:lum bright="5000" contrast="-61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85786" y="4643446"/>
            <a:ext cx="1357322" cy="285752"/>
          </a:xfrm>
          <a:prstGeom prst="round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85786" y="5143512"/>
            <a:ext cx="571504" cy="285752"/>
          </a:xfrm>
          <a:prstGeom prst="round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85786" y="5643578"/>
            <a:ext cx="428628" cy="285752"/>
          </a:xfrm>
          <a:prstGeom prst="round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85786" y="4143380"/>
            <a:ext cx="1214446" cy="285752"/>
          </a:xfrm>
          <a:prstGeom prst="round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285720" y="414338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85720" y="464344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85720" y="514351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85720" y="564357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71472" y="2143116"/>
            <a:ext cx="357190" cy="50006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142976" y="1428736"/>
            <a:ext cx="357190" cy="121444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714480" y="1857364"/>
            <a:ext cx="357190" cy="78581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285984" y="1885951"/>
            <a:ext cx="357190" cy="75723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2" name="TextBox 51"/>
          <p:cNvSpPr txBox="1"/>
          <p:nvPr/>
        </p:nvSpPr>
        <p:spPr>
          <a:xfrm>
            <a:off x="1357290" y="4143380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12,2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357290" y="4643446"/>
            <a:ext cx="12858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12,7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357290" y="5143512"/>
            <a:ext cx="3770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7,0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214414" y="5643578"/>
            <a:ext cx="3770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6,3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00034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071538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643042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214546" y="264318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00034" y="1857364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349,2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071538" y="1142984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440,7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643042" y="1643050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363,9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214546" y="1643050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363,6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4071934" y="1214422"/>
            <a:ext cx="1357322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4071934" y="1571612"/>
            <a:ext cx="2143140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4064158" y="1968154"/>
            <a:ext cx="1650850" cy="2464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9" name="TextBox 68"/>
          <p:cNvSpPr txBox="1"/>
          <p:nvPr/>
        </p:nvSpPr>
        <p:spPr>
          <a:xfrm>
            <a:off x="3571868" y="114298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571868" y="150017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571868" y="192880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571868" y="235743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4071934" y="2357430"/>
            <a:ext cx="1714512" cy="214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5" name="TextBox 74"/>
          <p:cNvSpPr txBox="1"/>
          <p:nvPr/>
        </p:nvSpPr>
        <p:spPr>
          <a:xfrm>
            <a:off x="4714876" y="2357430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235,6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4714876" y="1928802"/>
            <a:ext cx="561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235,2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714876" y="157161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298,0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714876" y="121442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226,1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6858016" y="4071942"/>
            <a:ext cx="428628" cy="28575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6858016" y="4572008"/>
            <a:ext cx="1928826" cy="28575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6858016" y="5072074"/>
            <a:ext cx="781034" cy="28575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4" name="TextBox 83"/>
          <p:cNvSpPr txBox="1"/>
          <p:nvPr/>
        </p:nvSpPr>
        <p:spPr>
          <a:xfrm>
            <a:off x="6357950" y="407194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357950" y="457200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6357950" y="5072075"/>
            <a:ext cx="4924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357950" y="557214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572396" y="4071942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53,8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643834" y="4572008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66,2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643834" y="5072074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58,5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6929454" y="1285860"/>
            <a:ext cx="1357322" cy="21431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6929454" y="1643050"/>
            <a:ext cx="1714512" cy="21431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6929454" y="2000240"/>
            <a:ext cx="1571636" cy="21431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6929454" y="2357430"/>
            <a:ext cx="1571636" cy="21431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6" name="TextBox 95"/>
          <p:cNvSpPr txBox="1"/>
          <p:nvPr/>
        </p:nvSpPr>
        <p:spPr>
          <a:xfrm>
            <a:off x="6429388" y="1285860"/>
            <a:ext cx="500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6429388" y="1643050"/>
            <a:ext cx="500066" cy="285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6429388" y="2000240"/>
            <a:ext cx="500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6429388" y="2357430"/>
            <a:ext cx="500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2025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7000892" y="1285860"/>
            <a:ext cx="64294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57,1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7000892" y="1643050"/>
            <a:ext cx="50006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63,8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7000892" y="2000240"/>
            <a:ext cx="7858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63,2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7000892" y="2357430"/>
            <a:ext cx="500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63,2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4" name="Диаграмма 103"/>
          <p:cNvGraphicFramePr>
            <a:graphicFrameLocks/>
          </p:cNvGraphicFramePr>
          <p:nvPr/>
        </p:nvGraphicFramePr>
        <p:xfrm>
          <a:off x="2643174" y="3571876"/>
          <a:ext cx="3571899" cy="2643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92" name="TextBox 1"/>
          <p:cNvSpPr txBox="1"/>
          <p:nvPr/>
        </p:nvSpPr>
        <p:spPr>
          <a:xfrm>
            <a:off x="3214678" y="4286256"/>
            <a:ext cx="2428892" cy="571504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440,6</a:t>
            </a:r>
          </a:p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иллионов рублей 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расходы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бюджета округа по отраслям 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социальной сферы 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в 2023 году</a:t>
            </a:r>
          </a:p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6886591" y="5572140"/>
            <a:ext cx="714359" cy="28575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91" name="TextBox 90"/>
          <p:cNvSpPr txBox="1"/>
          <p:nvPr/>
        </p:nvSpPr>
        <p:spPr>
          <a:xfrm>
            <a:off x="7643834" y="5572140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58,4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7786710" y="785794"/>
            <a:ext cx="11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42910" y="0"/>
            <a:ext cx="8072494" cy="756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2705" algn="ctr">
              <a:lnSpc>
                <a:spcPct val="100000"/>
              </a:lnSpc>
              <a:spcBef>
                <a:spcPts val="100"/>
              </a:spcBef>
            </a:pP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Сведения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расходах</a:t>
            </a:r>
            <a:r>
              <a:rPr lang="ru-RU" sz="2400" b="1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бюджета округа</a:t>
            </a:r>
            <a:r>
              <a:rPr lang="ru-RU" sz="2400" b="1" spc="-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по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R="66675" algn="ctr">
              <a:lnSpc>
                <a:spcPts val="229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разделам и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подразделам </a:t>
            </a:r>
            <a:r>
              <a:rPr lang="ru-RU" sz="2400" b="1" spc="-15" dirty="0" smtClean="0">
                <a:latin typeface="Times New Roman" pitchFamily="18" charset="0"/>
                <a:cs typeface="Times New Roman" pitchFamily="18" charset="0"/>
              </a:rPr>
              <a:t>бюджетной</a:t>
            </a:r>
            <a:r>
              <a:rPr lang="ru-RU" sz="2400" b="1" spc="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5" dirty="0" smtClean="0">
                <a:latin typeface="Times New Roman" pitchFamily="18" charset="0"/>
                <a:cs typeface="Times New Roman" pitchFamily="18" charset="0"/>
              </a:rPr>
              <a:t>классификации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01025" y="6356355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29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14282" y="1071546"/>
          <a:ext cx="8786876" cy="5214973"/>
        </p:xfrm>
        <a:graphic>
          <a:graphicData uri="http://schemas.openxmlformats.org/drawingml/2006/table">
            <a:tbl>
              <a:tblPr/>
              <a:tblGrid>
                <a:gridCol w="642942"/>
                <a:gridCol w="3696386"/>
                <a:gridCol w="876312"/>
                <a:gridCol w="707384"/>
                <a:gridCol w="812965"/>
                <a:gridCol w="612363"/>
                <a:gridCol w="688908"/>
                <a:gridCol w="749616"/>
              </a:tblGrid>
              <a:tr h="6651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3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Исполнено за 2021 год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 2022 год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% к 2022 году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Прогноз на 2025 год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17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0100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Общегосударственные вопросы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53 099,9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67 630,9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85 754,4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126,8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76 386,3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78 911,8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51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0102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2 098,5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1 771,7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2 271,2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128,2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2 271,2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2 271,2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869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0103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292,4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909,3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1 458,1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160,4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1 404,1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1 404,1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223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0104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31 979,9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40 592,7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39 431,2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97,1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34 009,7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34 118,7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05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0105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Судебная система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73,4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1,6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2,2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10,8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51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0106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9 936,9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10 181,2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13 059,7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128,3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13 057,3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13 057,3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94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0111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Резервные фонды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6 937,2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6 931,7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99,9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3 444,6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5 965,8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17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0113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Другие общегосударственные вопросы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8 792,2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7 165,4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22 600,9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315,4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22 197,7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22 083,9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17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0200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Национальная оборона 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375,5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384,8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298,1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77,5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311,1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321,6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49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0203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Мобилизационная и вневойсковая подготовка 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375,5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384,8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298,1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77,5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311,1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321,6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8445496" y="659288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24835" y="6508735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30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42843" y="142852"/>
          <a:ext cx="8906153" cy="599855"/>
        </p:xfrm>
        <a:graphic>
          <a:graphicData uri="http://schemas.openxmlformats.org/drawingml/2006/table">
            <a:tbl>
              <a:tblPr/>
              <a:tblGrid>
                <a:gridCol w="571505"/>
                <a:gridCol w="3826727"/>
                <a:gridCol w="888207"/>
                <a:gridCol w="716986"/>
                <a:gridCol w="824001"/>
                <a:gridCol w="620675"/>
                <a:gridCol w="698260"/>
                <a:gridCol w="759792"/>
              </a:tblGrid>
              <a:tr h="4121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3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Исполнено за 2021 год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 2022 год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% к 2022 году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Прогноз на 2025 год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50804" y="764298"/>
          <a:ext cx="8898070" cy="5836804"/>
        </p:xfrm>
        <a:graphic>
          <a:graphicData uri="http://schemas.openxmlformats.org/drawingml/2006/table">
            <a:tbl>
              <a:tblPr/>
              <a:tblGrid>
                <a:gridCol w="573591"/>
                <a:gridCol w="3820649"/>
                <a:gridCol w="887401"/>
                <a:gridCol w="716336"/>
                <a:gridCol w="823252"/>
                <a:gridCol w="620112"/>
                <a:gridCol w="697626"/>
                <a:gridCol w="759103"/>
              </a:tblGrid>
              <a:tr h="4030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0300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17 830,3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19 635,9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23 613,8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120,3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23 318,8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23 334,5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5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0309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Гражданская оборона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63,2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53,2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84,2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12,0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09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0310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Защита населения и территории от чрезвычайных ситуаций природного и техногенного характера,пожарная безопасность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17 825,8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19 561,2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23 560,6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120,4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23 318,8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23 322,5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09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0314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 dirty="0">
                          <a:latin typeface="Times New Roman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11,5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5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0400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Национальная экономика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70 125,7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64 640,5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74 833,2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115,8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68 990,9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68 710,3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5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0401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Общеэкономические вопросы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301,4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5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0402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Топливно-энергетический комплекс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691,2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695,2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695,2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100,0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695,2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695,2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5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0405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Сельское хозяйство и рыболовство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39 987,0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42 526,4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48 107,5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113,1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52 916,5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51 662,5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5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0406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Водное хозяйство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5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0408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Транспорт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9 520,3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3 794,9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9 104,7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239,9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5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0409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Дорожное хозяйство (дорожные фонды)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11 867,2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10 725,7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9 559,1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89,1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9 762,9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10 736,3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5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0410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Связь и информатика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2 570,1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848,9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945,2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111,3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885,2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885,2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30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0412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5 489,9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5 698,0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6 421,5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112,7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4 731,1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4 731,1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5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0500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Жилищно-коммунальное хозяйство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72 450,5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101 377,4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63 917,2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63,0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39 468,3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39 467,1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95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0501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Жилищное хозяйство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30 254,7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2 353,9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7 383,7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313,7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5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0502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Коммунальное хозяйство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18 401,6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6 018,2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14 016,8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232,9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8 106,0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8 106,0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98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0503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Благоустройство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20 974,4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89 989,7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25 601,2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28,4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14 646,8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14 645,6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30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0505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2 819,8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3 015,6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16 915,5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560,9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16 715,5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16 715,5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5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0600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193,3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952,2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180,9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188,2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30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0603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Охрана объектов растительного и животного мира и среды их обитания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193,3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952,2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180,9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188,2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8240811" y="6522152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997158" y="6428330"/>
            <a:ext cx="685777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31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42843" y="142852"/>
          <a:ext cx="8906153" cy="599855"/>
        </p:xfrm>
        <a:graphic>
          <a:graphicData uri="http://schemas.openxmlformats.org/drawingml/2006/table">
            <a:tbl>
              <a:tblPr/>
              <a:tblGrid>
                <a:gridCol w="571505"/>
                <a:gridCol w="3826727"/>
                <a:gridCol w="888207"/>
                <a:gridCol w="716986"/>
                <a:gridCol w="824001"/>
                <a:gridCol w="620675"/>
                <a:gridCol w="698260"/>
                <a:gridCol w="759792"/>
              </a:tblGrid>
              <a:tr h="4121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err="1">
                          <a:latin typeface="Times New Roman"/>
                        </a:rPr>
                        <a:t>Рз</a:t>
                      </a:r>
                      <a:r>
                        <a:rPr lang="ru-RU" sz="1300" b="0" i="0" u="none" strike="noStrike" dirty="0">
                          <a:latin typeface="Times New Roman"/>
                        </a:rPr>
                        <a:t>/</a:t>
                      </a:r>
                      <a:r>
                        <a:rPr lang="ru-RU" sz="1300" b="0" i="0" u="none" strike="noStrike" dirty="0" err="1">
                          <a:latin typeface="Times New Roman"/>
                        </a:rPr>
                        <a:t>Пз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Исполнено за 2021 год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 2022 год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% к 2022 году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Прогноз на 2025 год</a:t>
                      </a:r>
                    </a:p>
                  </a:txBody>
                  <a:tcPr marL="5495" marR="5495" marT="54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46006" y="760020"/>
          <a:ext cx="8902992" cy="4926219"/>
        </p:xfrm>
        <a:graphic>
          <a:graphicData uri="http://schemas.openxmlformats.org/drawingml/2006/table">
            <a:tbl>
              <a:tblPr/>
              <a:tblGrid>
                <a:gridCol w="568342"/>
                <a:gridCol w="3828331"/>
                <a:gridCol w="887891"/>
                <a:gridCol w="716732"/>
                <a:gridCol w="823707"/>
                <a:gridCol w="620455"/>
                <a:gridCol w="698012"/>
                <a:gridCol w="759522"/>
              </a:tblGrid>
              <a:tr h="1886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0700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Образование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204 071,8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226 104,3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297 993,3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131,8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235 244,9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235 649,4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86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0701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Дошкольное образование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54 663,5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60 928,4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72 479,2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119,0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63 986,1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64 129,3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86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0702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Общее образование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109 586,6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116 686,2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180 511,1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154,7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131 822,4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132 082,7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86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0703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Дополнительное образование детей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9 940,0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14 849,4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11 046,3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74,4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11 221,6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11 222,6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86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0707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Молодежная политика и оздоровление детей</a:t>
                      </a:r>
                    </a:p>
                  </a:txBody>
                  <a:tcPr marL="5197" marR="5197" marT="5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4 817,4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8 615,0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355,2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4,1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355,2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355,2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86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0709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Другие вопросы в области образования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25 064,3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25 025,3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33 601,5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134,3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27 859,6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27 859,6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86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0800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Культура, кинематография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176 091,4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53 767,8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66 233,8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123,2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58 523,1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58 443,1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86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0801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Культура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159 774,8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37 221,5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50 781,9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136,4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42 977,0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42 897,0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86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0802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Кинематография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599,8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599,8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583,4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97,3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600,0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600,0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05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0804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15 716,8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15 946,5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14 868,5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93,2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14 946,1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14 946,1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86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1000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8 210,3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12 189,7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12 691,6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104,1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6 991,8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6 309,7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86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1001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Пенсионное обеспечение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5 427,5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5 855,8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5 611,5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95,8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86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1003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Социальное обеспечение населения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48,2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6,3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6,1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96,8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6,1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6,1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86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1004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Охрана семьи и детства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2 734,6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6 327,6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7 074,0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111,8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6 985,7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6 303,6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86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1100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62 746,4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57 158,2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63 746,4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111,5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63 149,1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63 149,1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86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1102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Массовый спорт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34 812,0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39 140,5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40 796,9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104,2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42 257,6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42 257,6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86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1103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Спорт высших достижений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26 759,2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16 790,7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21 419,4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127,6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19 368,0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19 368,0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05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1105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1 175,2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1 227,0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1 530,1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124,7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1 523,5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1 523,5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86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1200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Средства массовой информации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3 889,7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4 035,0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4 396,8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109,0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2 115,5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2 115,5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86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1201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Телевидение и радиовещание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1 657,3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86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1202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Периодическая печать и издательства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2 232,4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4 035,0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4 396,8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109,0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2 115,5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2 115,5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86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1400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Межбюджетные трансферты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475,1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375,7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53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1403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Прочие межбюджетные трансферты общего характера</a:t>
                      </a:r>
                    </a:p>
                  </a:txBody>
                  <a:tcPr marL="5197" marR="5197" marT="519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475,1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375,7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86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Условно утверждаемые расходы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9 008,0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18 682,1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86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latin typeface="Times New Roman"/>
                        </a:rPr>
                        <a:t>ИТОГО</a:t>
                      </a:r>
                    </a:p>
                  </a:txBody>
                  <a:tcPr marL="5197" marR="5197" marT="5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669 386,9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607 320,5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693 671,9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114,2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583 688,7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595 282,4</a:t>
                      </a:r>
                    </a:p>
                  </a:txBody>
                  <a:tcPr marL="5197" marR="5197" marT="51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7" name="Скругленный прямоугольник 16"/>
          <p:cNvSpPr/>
          <p:nvPr/>
        </p:nvSpPr>
        <p:spPr>
          <a:xfrm>
            <a:off x="428596" y="1214422"/>
            <a:ext cx="3643339" cy="571504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Программные расходы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(97,7%), млн. рублей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428596" y="2000240"/>
            <a:ext cx="3643339" cy="2500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Распределены исходя из необходимости достижения запланированных индикаторов и конечных результатов по муниципальным программам Княгининского муниципального округа (в 2023 - 2025 годах по 15 муниципальным программам)</a:t>
            </a:r>
          </a:p>
          <a:p>
            <a:pPr algn="ctr"/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4786314" y="2000240"/>
            <a:ext cx="4214842" cy="250033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Расходы, не вошедшие в мероприятия муниципальных программ, в том числе на содержание контрольно-счетной инспекции Княгининского муниципального округа, муниципального казенного учреждения "Хозяйственно-эксплуатационное</a:t>
            </a:r>
            <a:r>
              <a:rPr lang="en-US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управление"</a:t>
            </a:r>
            <a:r>
              <a:rPr lang="en-US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Княгининского муниципального округа, муниципального казенного учреждения  «Управление капитального строительства Княгининского муниципального округа Нижегородской области, Совет депутатов Княгининского муниципального округа Нижегородской области,  главы местного самоуправления округа и другие расходы.</a:t>
            </a:r>
            <a:endParaRPr lang="ru-RU" sz="1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Овал 53"/>
          <p:cNvSpPr/>
          <p:nvPr/>
        </p:nvSpPr>
        <p:spPr>
          <a:xfrm>
            <a:off x="8429652" y="6500834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32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786314" y="1214422"/>
            <a:ext cx="4143404" cy="571504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Непрограммные расходы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(2,3%), млн. рублей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428728" y="4857760"/>
            <a:ext cx="1285884" cy="714380"/>
          </a:xfrm>
          <a:prstGeom prst="rect">
            <a:avLst/>
          </a:prstGeom>
          <a:ln w="12700"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1428728" y="5572140"/>
            <a:ext cx="1285884" cy="438152"/>
          </a:xfrm>
          <a:prstGeom prst="rect">
            <a:avLst/>
          </a:prstGeom>
          <a:ln w="12700">
            <a:solidFill>
              <a:schemeClr val="tx2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1612219" y="5541317"/>
            <a:ext cx="928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15,8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643042" y="4960020"/>
            <a:ext cx="928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677,9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Овал 31"/>
          <p:cNvSpPr/>
          <p:nvPr/>
        </p:nvSpPr>
        <p:spPr>
          <a:xfrm>
            <a:off x="785786" y="4643446"/>
            <a:ext cx="928695" cy="62864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929058" y="4857760"/>
            <a:ext cx="1285884" cy="714380"/>
          </a:xfrm>
          <a:prstGeom prst="rect">
            <a:avLst/>
          </a:prstGeom>
          <a:ln w="12700"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559,1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929058" y="5572140"/>
            <a:ext cx="1285884" cy="438152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15,6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3286116" y="4643446"/>
            <a:ext cx="928695" cy="62864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2024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357950" y="4857760"/>
            <a:ext cx="1285884" cy="714380"/>
          </a:xfrm>
          <a:prstGeom prst="rect">
            <a:avLst/>
          </a:prstGeom>
          <a:ln w="12700"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561,0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357950" y="5572140"/>
            <a:ext cx="1312252" cy="438152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15,6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Овал 37"/>
          <p:cNvSpPr/>
          <p:nvPr/>
        </p:nvSpPr>
        <p:spPr>
          <a:xfrm>
            <a:off x="5715008" y="4572008"/>
            <a:ext cx="928695" cy="62864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2025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0034" y="214290"/>
            <a:ext cx="82862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Программные и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непрограммные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расходы бюджета округа</a:t>
            </a:r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15338" y="6356351"/>
            <a:ext cx="471462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33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142852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Какие муниципальные программы будут реализовываться в 2023 году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58148" y="428604"/>
            <a:ext cx="10801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Млн. руб.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0" y="785794"/>
          <a:ext cx="9144000" cy="6072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7786710" y="642918"/>
            <a:ext cx="10923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7158" y="214290"/>
            <a:ext cx="8643966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Финансирование муниципальных программ в 2023 году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42844" y="928670"/>
          <a:ext cx="8858313" cy="5728426"/>
        </p:xfrm>
        <a:graphic>
          <a:graphicData uri="http://schemas.openxmlformats.org/drawingml/2006/table">
            <a:tbl>
              <a:tblPr/>
              <a:tblGrid>
                <a:gridCol w="5442141"/>
                <a:gridCol w="1106229"/>
                <a:gridCol w="1106229"/>
                <a:gridCol w="1203714"/>
              </a:tblGrid>
              <a:tr h="5952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2025 год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84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latin typeface="Times New Roman"/>
                        </a:rPr>
                        <a:t>Расходы всего, в том числе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693 671,9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574 680,7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576 600,3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68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latin typeface="Times New Roman"/>
                        </a:rPr>
                        <a:t>Расходы на реализацию муниципальных программ: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677 878,5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559 064,3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560 964,3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6988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Times New Roman"/>
                        </a:rPr>
                        <a:t>Муниципальная программа Княгининского муниципального  Нижегородской области "Развитие образования Княгининского муниципального округа Нижегородской области" на 2023-2027 годы</a:t>
                      </a:r>
                    </a:p>
                  </a:txBody>
                  <a:tcPr marL="5648" marR="5648" marT="56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281 489,8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225 039,7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225 490,7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6465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Муниципальная программа Княгининского муниципального округа Нижегородской области "Социальная поддержка граждан Княгининского муниципального округа Нижегородской области" на 2023-2027 годы</a:t>
                      </a:r>
                    </a:p>
                  </a:txBody>
                  <a:tcPr marL="5648" marR="5648" marT="56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8 197,8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1 157,7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1 157,7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8100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Times New Roman"/>
                        </a:rPr>
                        <a:t>Муниципальная программа Княгининского муниципального округа Нижегородской области " Обеспечение граждан  Княгининского муниципального округа Нижегородской области доступным и комфортным жильем" на 2023-2027 годы</a:t>
                      </a:r>
                    </a:p>
                  </a:txBody>
                  <a:tcPr marL="5648" marR="5648" marT="56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5 450,7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5 362,4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4 680,3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870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Times New Roman"/>
                        </a:rPr>
                        <a:t>Муниципальная программа Княгининского муниципального округа Нижегородской области "Обеспечение  населения Княгининского муниципального округа Нижегородской области качественными услугами в сфере жилищно-коммунального хозяйства и транспортного обслуживания" на 2023-2027 годы</a:t>
                      </a:r>
                    </a:p>
                  </a:txBody>
                  <a:tcPr marL="5648" marR="5648" marT="56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25 253,1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8 286,9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8 294,2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7306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latin typeface="Times New Roman"/>
                        </a:rPr>
                        <a:t>Муниципальная программа Княгининского муниципального округа  Нижегородской области "Развитие культуры  и туризма Княгининского муниципального округа Нижегородской области" на 2023-2027 годы</a:t>
                      </a:r>
                    </a:p>
                  </a:txBody>
                  <a:tcPr marL="5648" marR="5648" marT="564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72 189,2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64 848,1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64 808,1</a:t>
                      </a:r>
                    </a:p>
                  </a:txBody>
                  <a:tcPr marL="5648" marR="5648" marT="56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429652" y="642939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34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7000852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358214" y="664368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35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42844" y="142852"/>
          <a:ext cx="8786875" cy="500066"/>
        </p:xfrm>
        <a:graphic>
          <a:graphicData uri="http://schemas.openxmlformats.org/drawingml/2006/table">
            <a:tbl>
              <a:tblPr/>
              <a:tblGrid>
                <a:gridCol w="5398253"/>
                <a:gridCol w="1097308"/>
                <a:gridCol w="1097308"/>
                <a:gridCol w="1194006"/>
              </a:tblGrid>
              <a:tr h="5000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2023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2024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2025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42844" y="642918"/>
          <a:ext cx="8786875" cy="4547040"/>
        </p:xfrm>
        <a:graphic>
          <a:graphicData uri="http://schemas.openxmlformats.org/drawingml/2006/table">
            <a:tbl>
              <a:tblPr/>
              <a:tblGrid>
                <a:gridCol w="5398253"/>
                <a:gridCol w="1097308"/>
                <a:gridCol w="1097308"/>
                <a:gridCol w="1194006"/>
              </a:tblGrid>
              <a:tr h="85725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Times New Roman"/>
                        </a:rPr>
                        <a:t>Муниципальная программа Княгининского муниципального округа Нижегородской области "Информационное общество  Княгининского муниципального округа Нижегородской области"на 2023-2027 годы</a:t>
                      </a:r>
                    </a:p>
                  </a:txBody>
                  <a:tcPr marL="6263" marR="6263" marT="62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41 216,3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35 391,8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35 456,8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4300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Times New Roman"/>
                        </a:rPr>
                        <a:t>Муниципальная программа Княгининского муниципального округа Нижегородской области «Развитие физической культуры и спорта Княгининского муниципального округа Нижегородской области» на 2023-2027 годы</a:t>
                      </a:r>
                    </a:p>
                  </a:txBody>
                  <a:tcPr marL="6263" marR="6263" marT="62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71 914,7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66 291,1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66 291,1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7397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Times New Roman"/>
                        </a:rPr>
                        <a:t>Муниципальная программа Княгининского муниципального округа Нижегородской области "Развитие агропромышленного комплекса Княгининского муниципального округа Нижегородской области" на 2023-2027 годы</a:t>
                      </a:r>
                    </a:p>
                  </a:txBody>
                  <a:tcPr marL="6263" marR="6263" marT="62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48 107,5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52 916,5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51 662,5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728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latin typeface="Times New Roman"/>
                        </a:rPr>
                        <a:t>Муниципальная программа Княгининского муниципального округа Нижегородской области "Управление муниципальной собственностью Княгининского муниципального округа Нижегородской области" на 2023-2027 годы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6 573,7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7000852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358214" y="6643686"/>
            <a:ext cx="571504" cy="21431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42844" y="142852"/>
          <a:ext cx="8786875" cy="500066"/>
        </p:xfrm>
        <a:graphic>
          <a:graphicData uri="http://schemas.openxmlformats.org/drawingml/2006/table">
            <a:tbl>
              <a:tblPr/>
              <a:tblGrid>
                <a:gridCol w="5398253"/>
                <a:gridCol w="1097308"/>
                <a:gridCol w="1097308"/>
                <a:gridCol w="1194006"/>
              </a:tblGrid>
              <a:tr h="5000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2023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2024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Прогноз на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2025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42844" y="642919"/>
          <a:ext cx="8786875" cy="6007124"/>
        </p:xfrm>
        <a:graphic>
          <a:graphicData uri="http://schemas.openxmlformats.org/drawingml/2006/table">
            <a:tbl>
              <a:tblPr/>
              <a:tblGrid>
                <a:gridCol w="5398251"/>
                <a:gridCol w="1097309"/>
                <a:gridCol w="1097309"/>
                <a:gridCol w="1194006"/>
              </a:tblGrid>
              <a:tr h="83415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Times New Roman"/>
                        </a:rPr>
                        <a:t>Муниципальная программа Княгининского муниципального округа Нижегородской области "Развитие предпринимательства Княгининского муниципального округа " на 2023-2027 годы</a:t>
                      </a:r>
                    </a:p>
                  </a:txBody>
                  <a:tcPr marL="5765" marR="5765" marT="57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1 210,8</a:t>
                      </a:r>
                    </a:p>
                  </a:txBody>
                  <a:tcPr marL="5765" marR="5765" marT="57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5765" marR="5765" marT="57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5765" marR="5765" marT="57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3629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latin typeface="Times New Roman"/>
                        </a:rPr>
                        <a:t>Муниципальная программа Княгининского муниципального  округа Нижегородской области "Обеспечение безопасности жизни населения Княгининского  муниципального округа Нижегородской области" на 2023-2027 годы </a:t>
                      </a:r>
                    </a:p>
                  </a:txBody>
                  <a:tcPr marL="5765" marR="5765" marT="576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34 849,6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765" marR="5765" marT="57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34 451,9</a:t>
                      </a:r>
                    </a:p>
                  </a:txBody>
                  <a:tcPr marL="5765" marR="5765" marT="57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35 284,7</a:t>
                      </a:r>
                    </a:p>
                  </a:txBody>
                  <a:tcPr marL="5765" marR="5765" marT="57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9373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Муниципальная программа Княгининского муниципального округа Нижегородской области "Управление муниципальными финансами Княгининского муниципального округа" на 2023-2027 годы </a:t>
                      </a:r>
                    </a:p>
                  </a:txBody>
                  <a:tcPr marL="5765" marR="5765" marT="57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35 255,7</a:t>
                      </a:r>
                    </a:p>
                  </a:txBody>
                  <a:tcPr marL="5765" marR="5765" marT="57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31 610,1</a:t>
                      </a:r>
                    </a:p>
                  </a:txBody>
                  <a:tcPr marL="5765" marR="5765" marT="57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34 131,3</a:t>
                      </a:r>
                    </a:p>
                  </a:txBody>
                  <a:tcPr marL="5765" marR="5765" marT="57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618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Муниципальная программа Княгининского муниципального округа Нижегородской области "Улучшение условий и охраны труда в организациях и учреждениях Княгининского муниципального округа Нижегородской области" на 2023-2027 годы</a:t>
                      </a:r>
                    </a:p>
                  </a:txBody>
                  <a:tcPr marL="5765" marR="5765" marT="57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2 959,9</a:t>
                      </a:r>
                    </a:p>
                  </a:txBody>
                  <a:tcPr marL="5765" marR="5765" marT="57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1 652,8</a:t>
                      </a:r>
                    </a:p>
                  </a:txBody>
                  <a:tcPr marL="5765" marR="5765" marT="57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1 652,8</a:t>
                      </a:r>
                    </a:p>
                  </a:txBody>
                  <a:tcPr marL="5765" marR="5765" marT="57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001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Муниципальная программа Княгининского муниципального округа  Нижегородской области «Формирование комфортной городской среды на территории  муниципального образования Княгининского муниципального округа Нижегородской области на 2023-2027 годы"</a:t>
                      </a:r>
                    </a:p>
                  </a:txBody>
                  <a:tcPr marL="5765" marR="5765" marT="57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6 146,1</a:t>
                      </a:r>
                    </a:p>
                  </a:txBody>
                  <a:tcPr marL="5765" marR="5765" marT="57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6 201,3</a:t>
                      </a:r>
                    </a:p>
                  </a:txBody>
                  <a:tcPr marL="5765" marR="5765" marT="57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6 200,1</a:t>
                      </a:r>
                    </a:p>
                  </a:txBody>
                  <a:tcPr marL="5765" marR="5765" marT="57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618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Муниципальная программа Княгининского муниципального округа  Нижегородской области "Развитие благоустройства территории  Княгининского муниципального округа  Нижегородской области на 2023-2027 годы"</a:t>
                      </a:r>
                    </a:p>
                  </a:txBody>
                  <a:tcPr marL="5765" marR="5765" marT="57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37 063,6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765" marR="5765" marT="57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25 854,0</a:t>
                      </a:r>
                    </a:p>
                  </a:txBody>
                  <a:tcPr marL="5765" marR="5765" marT="57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25 854,0</a:t>
                      </a:r>
                    </a:p>
                  </a:txBody>
                  <a:tcPr marL="5765" marR="5765" marT="57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279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>
                          <a:latin typeface="Times New Roman"/>
                        </a:rPr>
                        <a:t>Непрограммные расходы</a:t>
                      </a:r>
                    </a:p>
                  </a:txBody>
                  <a:tcPr marL="5765" marR="5765" marT="576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15 793,4</a:t>
                      </a:r>
                    </a:p>
                  </a:txBody>
                  <a:tcPr marL="5765" marR="5765" marT="57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15 616,4</a:t>
                      </a:r>
                    </a:p>
                  </a:txBody>
                  <a:tcPr marL="5765" marR="5765" marT="57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15 636,0</a:t>
                      </a:r>
                    </a:p>
                  </a:txBody>
                  <a:tcPr marL="5765" marR="5765" marT="57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sp>
        <p:nvSpPr>
          <p:cNvPr id="19" name="Скругленный прямоугольник 18"/>
          <p:cNvSpPr/>
          <p:nvPr/>
        </p:nvSpPr>
        <p:spPr>
          <a:xfrm>
            <a:off x="1000100" y="1714488"/>
            <a:ext cx="2000264" cy="92869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571868" y="1714488"/>
            <a:ext cx="2143140" cy="928694"/>
          </a:xfrm>
          <a:prstGeom prst="round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6286512" y="1714488"/>
            <a:ext cx="2143140" cy="92869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0034" y="785794"/>
            <a:ext cx="26432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2023-2027 годы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214678" y="2857496"/>
            <a:ext cx="2615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Расходы по программе </a:t>
            </a:r>
            <a:endParaRPr lang="ru-RU" dirty="0"/>
          </a:p>
        </p:txBody>
      </p:sp>
      <p:sp>
        <p:nvSpPr>
          <p:cNvPr id="26" name="Овал 25"/>
          <p:cNvSpPr/>
          <p:nvPr/>
        </p:nvSpPr>
        <p:spPr>
          <a:xfrm>
            <a:off x="1000100" y="3214686"/>
            <a:ext cx="2071703" cy="71438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 год </a:t>
            </a:r>
          </a:p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281,5 </a:t>
            </a:r>
          </a:p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  <a:endParaRPr lang="ru-RU" sz="1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Овал 26"/>
          <p:cNvSpPr/>
          <p:nvPr/>
        </p:nvSpPr>
        <p:spPr>
          <a:xfrm>
            <a:off x="3286116" y="3214686"/>
            <a:ext cx="2071703" cy="71438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2024 год </a:t>
            </a:r>
          </a:p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225,0</a:t>
            </a:r>
          </a:p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  <a:endParaRPr lang="ru-RU" sz="1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5643570" y="3214686"/>
            <a:ext cx="2071703" cy="71438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2025 год</a:t>
            </a:r>
          </a:p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225,5</a:t>
            </a:r>
          </a:p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 рублей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00034" y="1214422"/>
            <a:ext cx="36956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 – координатор: </a:t>
            </a:r>
            <a:endParaRPr lang="ru-RU" sz="14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00034" y="1428736"/>
            <a:ext cx="83182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Управление образования и молодежной политики администрации Княгининского муниципального округа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14282" y="142852"/>
            <a:ext cx="8929718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>
                <a:ln w="10541" cmpd="sng">
                  <a:noFill/>
                  <a:prstDash val="solid"/>
                </a:ln>
                <a:latin typeface="Times New Roman" pitchFamily="18" charset="0"/>
                <a:cs typeface="Times New Roman" pitchFamily="18" charset="0"/>
              </a:rPr>
              <a:t>Муниципальная программа «Развитие образования Княгининского  муниципального округа Нижегородской области» на 2023-2027 годы</a:t>
            </a:r>
          </a:p>
          <a:p>
            <a:pPr algn="ctr"/>
            <a:endParaRPr lang="ru-RU" sz="1700" dirty="0"/>
          </a:p>
        </p:txBody>
      </p:sp>
      <p:sp>
        <p:nvSpPr>
          <p:cNvPr id="31" name="Двойная стрелка влево/вправо 30"/>
          <p:cNvSpPr/>
          <p:nvPr/>
        </p:nvSpPr>
        <p:spPr>
          <a:xfrm>
            <a:off x="714348" y="2571744"/>
            <a:ext cx="8018171" cy="321471"/>
          </a:xfrm>
          <a:prstGeom prst="leftRightArrow">
            <a:avLst/>
          </a:prstGeom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40000"/>
              <a:hueOff val="0"/>
              <a:satOff val="0"/>
              <a:lumOff val="0"/>
              <a:alphaOff val="0"/>
            </a:schemeClr>
          </a:fillRef>
          <a:effectRef idx="1">
            <a:schemeClr val="accent5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TextBox 13"/>
          <p:cNvSpPr txBox="1"/>
          <p:nvPr/>
        </p:nvSpPr>
        <p:spPr>
          <a:xfrm>
            <a:off x="3143240" y="2571744"/>
            <a:ext cx="3463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Целевая группа программы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28662" y="1857364"/>
            <a:ext cx="20002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Дети дошкольного возраста - 449 чел.</a:t>
            </a:r>
          </a:p>
          <a:p>
            <a:pPr algn="ctr"/>
            <a:endParaRPr lang="ru-RU" sz="1400" dirty="0"/>
          </a:p>
        </p:txBody>
      </p:sp>
      <p:sp>
        <p:nvSpPr>
          <p:cNvPr id="33" name="TextBox 32"/>
          <p:cNvSpPr txBox="1"/>
          <p:nvPr/>
        </p:nvSpPr>
        <p:spPr>
          <a:xfrm>
            <a:off x="3500430" y="1714488"/>
            <a:ext cx="228601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Учащиеся общеобразовательных учреждений – 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1046 чел.</a:t>
            </a:r>
          </a:p>
          <a:p>
            <a:pPr algn="ctr"/>
            <a:endParaRPr lang="ru-RU" sz="1400" dirty="0"/>
          </a:p>
        </p:txBody>
      </p:sp>
      <p:sp>
        <p:nvSpPr>
          <p:cNvPr id="34" name="TextBox 33"/>
          <p:cNvSpPr txBox="1"/>
          <p:nvPr/>
        </p:nvSpPr>
        <p:spPr>
          <a:xfrm>
            <a:off x="6286512" y="1643050"/>
            <a:ext cx="221457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Обучающиеся учреждений дополнительного образования  380 чел.</a:t>
            </a:r>
          </a:p>
          <a:p>
            <a:pPr algn="ctr"/>
            <a:endParaRPr lang="ru-RU" sz="1400" dirty="0"/>
          </a:p>
        </p:txBody>
      </p:sp>
      <p:sp>
        <p:nvSpPr>
          <p:cNvPr id="36" name="Овал 35"/>
          <p:cNvSpPr/>
          <p:nvPr/>
        </p:nvSpPr>
        <p:spPr>
          <a:xfrm>
            <a:off x="3857620" y="5500702"/>
            <a:ext cx="5286380" cy="1143008"/>
          </a:xfrm>
          <a:prstGeom prst="ellipse">
            <a:avLst/>
          </a:prstGeom>
          <a:ln>
            <a:solidFill>
              <a:srgbClr val="FFFF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270,5 млн. рублей</a:t>
            </a:r>
          </a:p>
          <a:p>
            <a:pPr algn="ctr"/>
            <a:r>
              <a:rPr lang="ru-RU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содержание в 2023 году муниципальных учреждений и предоставление субсидий на выполнение муниципальных заданий по оказанию муниципальных услуг (выполнение работ) и иные цели</a:t>
            </a:r>
          </a:p>
          <a:p>
            <a:pPr algn="ctr"/>
            <a:r>
              <a:rPr lang="ru-RU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(13 муниципальных учреждений) </a:t>
            </a:r>
            <a:endParaRPr lang="ru-RU" sz="12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Овал 36"/>
          <p:cNvSpPr/>
          <p:nvPr/>
        </p:nvSpPr>
        <p:spPr>
          <a:xfrm>
            <a:off x="428596" y="5572140"/>
            <a:ext cx="3214710" cy="1071570"/>
          </a:xfrm>
          <a:prstGeom prst="ellipse">
            <a:avLst/>
          </a:prstGeom>
          <a:ln>
            <a:solidFill>
              <a:srgbClr val="FFFF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11 млн. рублей</a:t>
            </a:r>
          </a:p>
          <a:p>
            <a:pPr algn="ctr"/>
            <a:r>
              <a:rPr lang="ru-RU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решение других вопросов в области образования</a:t>
            </a:r>
            <a:endParaRPr lang="ru-RU" sz="12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214414" y="3929066"/>
            <a:ext cx="6411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Расходы на образование в расчете на одного жителя района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71472" y="4357694"/>
            <a:ext cx="3214710" cy="14287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571472" y="4643446"/>
            <a:ext cx="3929090" cy="14287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571473" y="4929198"/>
            <a:ext cx="3500461" cy="14287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571472" y="5214950"/>
            <a:ext cx="3500462" cy="14287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TextBox 42"/>
          <p:cNvSpPr txBox="1"/>
          <p:nvPr/>
        </p:nvSpPr>
        <p:spPr>
          <a:xfrm>
            <a:off x="500034" y="4286256"/>
            <a:ext cx="7486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2022 год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00034" y="4572008"/>
            <a:ext cx="7486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2023 год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00034" y="4857760"/>
            <a:ext cx="8413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2024 год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00034" y="5143512"/>
            <a:ext cx="8413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2025 год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500562" y="4286256"/>
            <a:ext cx="11917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19 004 рубля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500562" y="4572008"/>
            <a:ext cx="11885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25 609 рубль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500562" y="4857760"/>
            <a:ext cx="11917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20 473 рубля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500562" y="5143512"/>
            <a:ext cx="11917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20 514 рубля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858148" y="928671"/>
            <a:ext cx="10923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85720" y="142852"/>
            <a:ext cx="86439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n w="10541" cmpd="sng">
                  <a:noFill/>
                  <a:prstDash val="solid"/>
                </a:ln>
                <a:latin typeface="Times New Roman" pitchFamily="18" charset="0"/>
                <a:cs typeface="Times New Roman" pitchFamily="18" charset="0"/>
              </a:rPr>
              <a:t>Муниципальная программа «Развитие образования Княгининского муниципального округа Нижегородской области» на 2023-2027 годы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69052" y="1258793"/>
          <a:ext cx="8858311" cy="5268503"/>
        </p:xfrm>
        <a:graphic>
          <a:graphicData uri="http://schemas.openxmlformats.org/drawingml/2006/table">
            <a:tbl>
              <a:tblPr/>
              <a:tblGrid>
                <a:gridCol w="3892564"/>
                <a:gridCol w="1006489"/>
                <a:gridCol w="812467"/>
                <a:gridCol w="791245"/>
                <a:gridCol w="703329"/>
                <a:gridCol w="791245"/>
                <a:gridCol w="860972"/>
              </a:tblGrid>
              <a:tr h="6766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Исполнено за 2021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 2022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% к 2022 году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Прогноз на 2025 год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953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Муниципальная программа Княгининского муниципального  Нижегородской области "Развитие образования Княгининского муниципального округа Нижегородской области" на 2023-2027 годы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63" marR="6263" marT="62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194 780,7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latin typeface="Times New Roman"/>
                        </a:rPr>
                        <a:t>208 894,9</a:t>
                      </a:r>
                      <a:endParaRPr lang="ru-RU" sz="1300" b="1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latin typeface="Times New Roman"/>
                        </a:rPr>
                        <a:t>281 489,8</a:t>
                      </a:r>
                      <a:endParaRPr lang="ru-RU" sz="1300" b="1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133,0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225 039,7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225 490,7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5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Подпрограмма "Развитие общего образования"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152 707,7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164 728,0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182 751,5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110,9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181 725,6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182 176,6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01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Подпрограмма "Развитие дополнительного образования и воспитания детей"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4 306,6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5 599,7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6 255,5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111,7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6 267,5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6 267,5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5863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Подпрограмма "Развитие системы оценки качества образования и информационной прозрачности системы образования"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2 878,3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2 667,3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2 984,9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111,9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2 984,9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2 984,9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857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Подпрограмма "Ресурсное обеспечение сферы образования Княгининского района Нижегородской области"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32 093,8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33 344,6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85 599,1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245,9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30 162,9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30 162,9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5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Подпрограмма "Социально-правовая защита детей"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469,7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515,7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597,5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115,9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597,5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597,5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7213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latin typeface="Times New Roman"/>
                        </a:rPr>
                        <a:t>Подпрограмма  «Патриотическое воспитание граждан в Княгининском муниципальном районе»</a:t>
                      </a:r>
                    </a:p>
                  </a:txBody>
                  <a:tcPr marL="6263" marR="6263" marT="62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8,5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8,5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49,0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576,5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49,0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49,0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6763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latin typeface="Times New Roman"/>
                        </a:rPr>
                        <a:t>Подпрограмма "Развитие молодежной политики" </a:t>
                      </a:r>
                    </a:p>
                  </a:txBody>
                  <a:tcPr marL="6263" marR="6263" marT="62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71,0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71,0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71,0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91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Подпрограмма "Обеспечение реализации муниципальной программы"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2 316,1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2 031,1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3 181,3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156,6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3 181,3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3 181,3</a:t>
                      </a:r>
                    </a:p>
                  </a:txBody>
                  <a:tcPr marL="6263" marR="6263" marT="6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38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Овал 10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39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Содержимое 9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="" xmlns:p14="http://schemas.microsoft.com/office/powerpoint/2010/main" val="353613042"/>
              </p:ext>
            </p:extLst>
          </p:nvPr>
        </p:nvGraphicFramePr>
        <p:xfrm>
          <a:off x="285720" y="1357298"/>
          <a:ext cx="8643998" cy="45448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71900"/>
                <a:gridCol w="1000132"/>
                <a:gridCol w="928694"/>
                <a:gridCol w="1000132"/>
                <a:gridCol w="1143008"/>
                <a:gridCol w="1000132"/>
              </a:tblGrid>
              <a:tr h="695088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2025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376614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Удельный</a:t>
                      </a:r>
                      <a:r>
                        <a:rPr lang="ru-RU" sz="1400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вес численности обучающихся по программам общего образования, участвующих в олимпиадах и конкурсах различного уровня, в общей численности обучающихся по программам общего образования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82%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84%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85%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87%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87%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14446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Охват детей в возрасте 5-18</a:t>
                      </a:r>
                      <a:r>
                        <a:rPr lang="ru-RU" sz="1400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лет дополнительным образованием (удельный вес численности детей, получающих услуги дополнительного образования, общей численности детей в возрасте 5-18 лет)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71%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82%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83%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83%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83%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8410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Доступность дошкольного образования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b="0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b="0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b="0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b="0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400" b="0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40262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Доля детей, отдохнувших в учреждениях, организующих отдых и оздоровление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52 %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54%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56%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58%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58%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428596" y="214290"/>
            <a:ext cx="8501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latin typeface="Times New Roman" pitchFamily="18" charset="0"/>
                <a:cs typeface="Times New Roman" pitchFamily="18" charset="0"/>
              </a:rPr>
              <a:t>Основные индикаторы достижения цели и показатели непосредственных результатов муниципальной программы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40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1643050"/>
            <a:ext cx="85011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2925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Повышение уровня и качества жизни пожилых граждан, инвалидов, семей с детьми, иных категорий населения, в отношении которых законодательно установлены обязательства государства по предоставлению мер социальной поддержки.</a:t>
            </a: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643571" y="4429133"/>
            <a:ext cx="3286148" cy="57150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Семьи с несовершеннолетними детьми, дети-сироты</a:t>
            </a: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85720" y="4357695"/>
            <a:ext cx="2357455" cy="71438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Инвалиды и другие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маломобильные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группы населения</a:t>
            </a: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928926" y="6072207"/>
            <a:ext cx="2643207" cy="57150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Граждане пожилого возраста</a:t>
            </a: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2910" y="1357298"/>
            <a:ext cx="34197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Цель муниципальной программы:</a:t>
            </a:r>
            <a:endParaRPr lang="ru-RU" sz="1600" b="1" u="sng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3214678" y="3714752"/>
            <a:ext cx="18487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Целевая группа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14348" y="2428868"/>
            <a:ext cx="28200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 </a:t>
            </a:r>
            <a:endParaRPr lang="ru-RU" sz="16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57224" y="2714620"/>
            <a:ext cx="1595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2023-2027 годы.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2910" y="3000372"/>
            <a:ext cx="41931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 – координатор: </a:t>
            </a:r>
            <a:endParaRPr lang="ru-RU" sz="16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2910" y="3357562"/>
            <a:ext cx="51813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Администрация Княгининского муниципального округа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57158" y="214290"/>
            <a:ext cx="84296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округа Нижегородской области "Социальная поддержка граждан Княгининского муниципального округа Нижегородской области" на 2023-2027 годы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29" name="Picture 1" descr="C:\Users\1\Desktop\картинки\ovz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EA"/>
              </a:clrFrom>
              <a:clrTo>
                <a:srgbClr val="FEFFEA">
                  <a:alpha val="0"/>
                </a:srgbClr>
              </a:clrTo>
            </a:clrChange>
            <a:lum bright="28000" contrast="-32000"/>
          </a:blip>
          <a:srcRect/>
          <a:stretch>
            <a:fillRect/>
          </a:stretch>
        </p:blipFill>
        <p:spPr bwMode="auto">
          <a:xfrm>
            <a:off x="428596" y="5214950"/>
            <a:ext cx="2109767" cy="1643050"/>
          </a:xfrm>
          <a:prstGeom prst="rect">
            <a:avLst/>
          </a:prstGeom>
          <a:noFill/>
        </p:spPr>
      </p:pic>
      <p:pic>
        <p:nvPicPr>
          <p:cNvPr id="22530" name="Picture 2" descr="C:\Users\1\Desktop\картинки\085cf149381b7895619dc507c4c38f90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5000" contrast="-100000"/>
          </a:blip>
          <a:srcRect/>
          <a:stretch>
            <a:fillRect/>
          </a:stretch>
        </p:blipFill>
        <p:spPr bwMode="auto">
          <a:xfrm>
            <a:off x="3357554" y="4214818"/>
            <a:ext cx="1571636" cy="1427160"/>
          </a:xfrm>
          <a:prstGeom prst="rect">
            <a:avLst/>
          </a:prstGeom>
          <a:noFill/>
        </p:spPr>
      </p:pic>
      <p:pic>
        <p:nvPicPr>
          <p:cNvPr id="22531" name="Picture 3" descr="C:\Users\1\Desktop\картинки\9692141_34950-650x0(1)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5000" contrast="-100000"/>
          </a:blip>
          <a:srcRect/>
          <a:stretch>
            <a:fillRect/>
          </a:stretch>
        </p:blipFill>
        <p:spPr bwMode="auto">
          <a:xfrm>
            <a:off x="5857884" y="5072074"/>
            <a:ext cx="2857520" cy="157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286776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86775" y="6437790"/>
            <a:ext cx="446459" cy="365125"/>
          </a:xfrm>
        </p:spPr>
        <p:txBody>
          <a:bodyPr/>
          <a:lstStyle/>
          <a:p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41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214290"/>
            <a:ext cx="84296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округа Нижегородской области "Социальная поддержка граждан Княгининского муниципального округа Нижегородской области" на 2023-2027 годы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58148" y="785794"/>
            <a:ext cx="11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14282" y="1214422"/>
          <a:ext cx="8786875" cy="4786345"/>
        </p:xfrm>
        <a:graphic>
          <a:graphicData uri="http://schemas.openxmlformats.org/drawingml/2006/table">
            <a:tbl>
              <a:tblPr/>
              <a:tblGrid>
                <a:gridCol w="3788500"/>
                <a:gridCol w="989899"/>
                <a:gridCol w="696595"/>
                <a:gridCol w="831026"/>
                <a:gridCol w="586606"/>
                <a:gridCol w="916572"/>
                <a:gridCol w="977677"/>
              </a:tblGrid>
              <a:tr h="10563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Исполнено за 2021 год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 2022 год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% к 2022 году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2025 год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277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latin typeface="Times New Roman"/>
                        </a:rPr>
                        <a:t>Муниципальная программа Княгининского муниципального округа Нижегородской области "Социальная поддержка граждан Княгининского муниципального округа Нижегородской области" на 2023-2027 годы</a:t>
                      </a:r>
                    </a:p>
                  </a:txBody>
                  <a:tcPr marL="6359" marR="6359" marT="63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4 501,3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5 873,1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8 197,8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139,6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1 157,7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1 157,7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069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Подпрограмма "Старшее поколение"</a:t>
                      </a:r>
                    </a:p>
                  </a:txBody>
                  <a:tcPr marL="6359" marR="6359" marT="63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3 587,4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3 867,0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5 621,5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145,4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10,0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10,0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98180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Подпрограмма   «Укрепление института семьи в Княгининском муниципальном районе Нижегородской области»</a:t>
                      </a:r>
                    </a:p>
                  </a:txBody>
                  <a:tcPr marL="6359" marR="6359" marT="635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869,9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1 962,1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2 532,3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129,1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1 103,7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1 103,7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0847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"Формирование доступной для инвалидов среды жизнедеятельности в Княгининском муниципальном районе Нижегородской области"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44,0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44,0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44,0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44,0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44,0</a:t>
                      </a:r>
                    </a:p>
                  </a:txBody>
                  <a:tcPr marL="6359" marR="6359" marT="635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Скругленный прямоугольник 10"/>
          <p:cNvSpPr/>
          <p:nvPr/>
        </p:nvSpPr>
        <p:spPr>
          <a:xfrm>
            <a:off x="214282" y="4500570"/>
            <a:ext cx="8786874" cy="150019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42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00100" y="1214422"/>
            <a:ext cx="76806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Как меняются расходы на реализацию программы в расчете на одного жителя района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5720" y="3643314"/>
            <a:ext cx="8572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Основные индикаторы достижения цели и показатели непосредственных результатов муниципальной программы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7158" y="214290"/>
            <a:ext cx="84296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округа Нижегородской области "Социальная поддержка граждан Княгининского муниципального округа Нижегородской области" на 2023-2027 годы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" name="Диаграмма 19"/>
          <p:cNvGraphicFramePr/>
          <p:nvPr/>
        </p:nvGraphicFramePr>
        <p:xfrm>
          <a:off x="2071670" y="1000108"/>
          <a:ext cx="507209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Скругленный прямоугольник 20"/>
          <p:cNvSpPr/>
          <p:nvPr/>
        </p:nvSpPr>
        <p:spPr>
          <a:xfrm>
            <a:off x="5300139" y="3143248"/>
            <a:ext cx="628635" cy="265298"/>
          </a:xfrm>
          <a:prstGeom prst="roundRect">
            <a:avLst/>
          </a:prstGeom>
          <a:gradFill rotWithShape="1">
            <a:gsLst>
              <a:gs pos="0">
                <a:srgbClr val="8064A2">
                  <a:tint val="50000"/>
                  <a:satMod val="300000"/>
                </a:srgbClr>
              </a:gs>
              <a:gs pos="35000">
                <a:srgbClr val="8064A2">
                  <a:tint val="37000"/>
                  <a:satMod val="300000"/>
                </a:srgbClr>
              </a:gs>
              <a:gs pos="100000">
                <a:srgbClr val="8064A2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233238" y="3143248"/>
            <a:ext cx="628635" cy="261418"/>
          </a:xfrm>
          <a:prstGeom prst="roundRect">
            <a:avLst/>
          </a:prstGeom>
          <a:gradFill rotWithShape="1">
            <a:gsLst>
              <a:gs pos="0">
                <a:srgbClr val="8064A2">
                  <a:tint val="50000"/>
                  <a:satMod val="300000"/>
                </a:srgbClr>
              </a:gs>
              <a:gs pos="35000">
                <a:srgbClr val="8064A2">
                  <a:tint val="37000"/>
                  <a:satMod val="300000"/>
                </a:srgbClr>
              </a:gs>
              <a:gs pos="100000">
                <a:srgbClr val="8064A2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2428860" y="2500306"/>
            <a:ext cx="819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2021 год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405,2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357554" y="2500306"/>
            <a:ext cx="85725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2022 год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534,3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рубля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286248" y="2500306"/>
            <a:ext cx="78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2023 год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745,8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14942" y="2500306"/>
            <a:ext cx="78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2024 год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105,3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143636" y="2500306"/>
            <a:ext cx="785818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2025 год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105,3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7" name="Таблица 26"/>
          <p:cNvGraphicFramePr>
            <a:graphicFrameLocks noGrp="1"/>
          </p:cNvGraphicFramePr>
          <p:nvPr/>
        </p:nvGraphicFramePr>
        <p:xfrm>
          <a:off x="285720" y="4500570"/>
          <a:ext cx="8501123" cy="1463040"/>
        </p:xfrm>
        <a:graphic>
          <a:graphicData uri="http://schemas.openxmlformats.org/drawingml/2006/table">
            <a:tbl>
              <a:tblPr/>
              <a:tblGrid>
                <a:gridCol w="354213"/>
                <a:gridCol w="3896348"/>
                <a:gridCol w="566742"/>
                <a:gridCol w="779270"/>
                <a:gridCol w="708427"/>
                <a:gridCol w="708427"/>
                <a:gridCol w="779270"/>
                <a:gridCol w="708426"/>
              </a:tblGrid>
              <a:tr h="193246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</a:t>
                      </a:r>
                      <a:endParaRPr lang="ru-RU" sz="12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  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индикатора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Ед.  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измерения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Значение индикатора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14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2021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2022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2023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2024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2025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15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1 </a:t>
                      </a:r>
                    </a:p>
                  </a:txBody>
                  <a:tcPr marL="46042" marR="46042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   2         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3    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863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46042" marR="46042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Индикатор 1.1. Доля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граждан, обеспеченных жилыми помещениями по договорам социального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найма, от общего количества граждан, утративших жилые помещения в результате пожара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042" marR="460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429653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43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282" y="1000108"/>
            <a:ext cx="87154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2925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Цель муниципальной программы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повышение доступности жилья и качества жилищного обеспечения населения, в том числе с учетом исполнения государственных обязательств по обеспечению жильем отдельных категорий граждан. 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14282" y="3143248"/>
            <a:ext cx="8644000" cy="464453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реализацию муниципальной программы предусмотрено:</a:t>
            </a: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 год  – 5 450,7 тысяч рублей; 2024 год  – 5 362,4 тысяч рублей; 2025 год  –  4 680,3 тысяч рублей.</a:t>
            </a:r>
          </a:p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4282" y="3857628"/>
            <a:ext cx="8643998" cy="714380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на предоставление социальных выплат на обеспечение жильем молодых семей, а так же компенсация процентной ставки по кредитам:</a:t>
            </a:r>
          </a:p>
          <a:p>
            <a:pPr lvl="0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 год  – 1 241,6 тысяч рублей;  2024 год  – 1 153,3 тысяч рублей;  2025 год  – 471,3 тысяч рублей.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14282" y="4857760"/>
            <a:ext cx="8643999" cy="500066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на обеспечение жильем  детей-сирот и детей оставшихся без попечения родителей:</a:t>
            </a:r>
            <a:endParaRPr lang="ru-RU" sz="1400" dirty="0" smtClean="0"/>
          </a:p>
          <a:p>
            <a:pPr lvl="0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 год  – 4 209,1 тысяч рублей;  2024 год  – 4 209,1 тысяч рублей;  2025 год  – 4 209,0 тысяч рублей.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57158" y="0"/>
            <a:ext cx="83582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округа Нижегородской области "Обеспечение граждан Княгининского муниципального округа Нижегородской области доступным и комфортным жильем" на 2023-2027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85720" y="1714488"/>
            <a:ext cx="86439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9750" algn="just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 – координатор: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администрация Княгининского муниципального  округа Нижегородской области.</a:t>
            </a:r>
          </a:p>
          <a:p>
            <a:pPr indent="539750" algn="just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Представитель муниципального заказчика: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отдел экономики, развития бизнеса и инвестиционной политики администрации Княгининского муниципального округа Нижегородской области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7158" y="2643182"/>
            <a:ext cx="4429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9750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2023-2027 годы.</a:t>
            </a:r>
          </a:p>
          <a:p>
            <a:endParaRPr lang="ru-RU" sz="1400" b="1" u="sng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57158" y="0"/>
            <a:ext cx="83582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округа Нижегородской области "Обеспечение граждан Княгининского муниципального  округа Нижегородской области доступным и комфортным жильем" на 2023-2027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8072429" y="642918"/>
            <a:ext cx="1071571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51525" algn="l"/>
              </a:tabLst>
            </a:pPr>
            <a:r>
              <a:rPr kumimoji="0" lang="ru-RU" altLang="zh-CN" sz="1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тыс. рублей</a:t>
            </a:r>
            <a:endParaRPr kumimoji="0" lang="ru-RU" altLang="zh-CN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51525" algn="l"/>
              </a:tabLst>
            </a:pPr>
            <a:endParaRPr kumimoji="0" lang="ru-RU" altLang="zh-CN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8352877" y="6489817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75004" y="6407534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44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14282" y="1285860"/>
          <a:ext cx="8786875" cy="4740953"/>
        </p:xfrm>
        <a:graphic>
          <a:graphicData uri="http://schemas.openxmlformats.org/drawingml/2006/table">
            <a:tbl>
              <a:tblPr/>
              <a:tblGrid>
                <a:gridCol w="3788500"/>
                <a:gridCol w="989899"/>
                <a:gridCol w="696595"/>
                <a:gridCol w="831026"/>
                <a:gridCol w="586606"/>
                <a:gridCol w="916572"/>
                <a:gridCol w="977677"/>
              </a:tblGrid>
              <a:tr h="9192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Исполнено за 2021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 2022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% к 2022 году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2025 год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676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latin typeface="Times New Roman"/>
                        </a:rPr>
                        <a:t>Муниципальная программа Княгининского муниципального округа Нижегородской области " Обеспечение граждан  Княгининского муниципального округа Нижегородской области доступным и комфортным жильем" на 2023-2027 годы</a:t>
                      </a:r>
                    </a:p>
                  </a:txBody>
                  <a:tcPr marL="6359" marR="6359" marT="6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936,6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4 828,5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5 450,7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112,9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5 362,4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4 680,3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10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Подпрограмма " Обеспечение жильем молодых семей в Княгининском муниципальном округе Нижегородской области" на 2023-2027 годы</a:t>
                      </a:r>
                    </a:p>
                  </a:txBody>
                  <a:tcPr marL="6359" marR="6359" marT="6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809,6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1 048,5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1 241,6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118,4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1 153,3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471,3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38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"Обеспечение детей-сирот и детей, оставшихся без попечения родителей, лиц из числа детей-сирот и детей, оставшихся без попечения родителей, жилыми помещениями в Княгининском муниципальном округе Нижегородской области" на 2023-2027 годы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127,0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3 780,0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4 209,1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111,4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4 209,1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4 209,0</a:t>
                      </a:r>
                    </a:p>
                  </a:txBody>
                  <a:tcPr marL="6359" marR="6359" marT="6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Скругленный прямоугольник 10"/>
          <p:cNvSpPr/>
          <p:nvPr/>
        </p:nvSpPr>
        <p:spPr>
          <a:xfrm>
            <a:off x="127882" y="3881239"/>
            <a:ext cx="8929718" cy="285752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4282" y="3929066"/>
          <a:ext cx="8786875" cy="2753550"/>
        </p:xfrm>
        <a:graphic>
          <a:graphicData uri="http://schemas.openxmlformats.org/drawingml/2006/table">
            <a:tbl>
              <a:tblPr/>
              <a:tblGrid>
                <a:gridCol w="3714776"/>
                <a:gridCol w="928694"/>
                <a:gridCol w="785818"/>
                <a:gridCol w="785818"/>
                <a:gridCol w="857256"/>
                <a:gridCol w="857256"/>
                <a:gridCol w="857257"/>
              </a:tblGrid>
              <a:tr h="195471">
                <a:tc rowSpan="2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Наименование 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индикатора</a:t>
                      </a:r>
                    </a:p>
                  </a:txBody>
                  <a:tcPr marL="67009" marR="6700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Ед</a:t>
                      </a:r>
                      <a:r>
                        <a:rPr lang="ru-RU" sz="13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измерения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Значение индикатора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38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2021 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2022 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2023</a:t>
                      </a:r>
                      <a:r>
                        <a:rPr lang="ru-RU" sz="14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год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2024 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2025 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0943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Доля молодых семей, получивших свидетельства о праве на</a:t>
                      </a:r>
                      <a:r>
                        <a:rPr lang="ru-RU" sz="14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получение социальной выплаты, в общем количестве молодых семей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4,5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5,0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5,3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5,5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6,0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91130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Обеспеченность социальными выплатами отдельных категорий граждан</a:t>
                      </a:r>
                    </a:p>
                  </a:txBody>
                  <a:tcPr marL="67009" marR="6700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982260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Доля детей-сирот, обеспеченных жилыми помещениями (от общего количества граждан данной категории, нуждающихся в улучшении жилищных условий, состоящих в списке)</a:t>
                      </a:r>
                    </a:p>
                  </a:txBody>
                  <a:tcPr marL="67009" marR="6700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9,4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15,6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21,8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57,0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63,0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6" name="Овал 5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72264" y="6357958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45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7158" y="1214422"/>
            <a:ext cx="8572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2023 году планируется предоставить социальные выплаты молодой семье на приобретение или строительство жилья и предусмотрены расходы на обеспечение жильем детей-сирот.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5984" y="1714488"/>
            <a:ext cx="46460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Как меняются расходы в расчете на одного жителя района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3211" y="3571876"/>
            <a:ext cx="88267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Основные индикаторы достижения цели и показатели непосредственных результатов муниципальной программы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2143108" y="1500174"/>
          <a:ext cx="514353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2714612" y="2643182"/>
            <a:ext cx="67467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2022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439,3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00430" y="2643182"/>
            <a:ext cx="67467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2023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495,9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86248" y="2643182"/>
            <a:ext cx="67467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2024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487,8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72066" y="2643182"/>
            <a:ext cx="67467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2025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426,0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7158" y="142852"/>
            <a:ext cx="83582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округа Нижегородской области "Обеспечение граждан Княгининского муниципального  округа Нижегородской области доступным и комфортным жильем" на 2023-2027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85720" y="1000108"/>
            <a:ext cx="86439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1338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Цель муниципальной программы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создание комфортной среды проживания и жизнедеятельности для населения Княгининского муниципального округа.</a:t>
            </a: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0"/>
            <a:ext cx="87154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округа Нижегородской области </a:t>
            </a:r>
            <a:r>
              <a:rPr lang="ru-RU" sz="1600" b="1" dirty="0" smtClean="0">
                <a:latin typeface="Times New Roman"/>
              </a:rPr>
              <a:t>"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Обеспечение населения Княгининского муниципального округа Нижегородской области качественными услугами в сфере жилищно-коммунального хозяйства и транспортного обслуживания</a:t>
            </a:r>
            <a:r>
              <a:rPr lang="ru-RU" sz="1600" b="1" dirty="0" smtClean="0">
                <a:latin typeface="Times New Roman"/>
              </a:rPr>
              <a:t>"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на 2023-2027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5720" y="1428736"/>
            <a:ext cx="857256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1338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 – координатор: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администрация Княгининского муниципального  округа Нижегородской области.</a:t>
            </a:r>
          </a:p>
          <a:p>
            <a:pPr indent="541338" algn="just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Представитель муниципального заказчика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управление инженерной инфраструктуры и общественной безопасности администрации Княгининского муниципального округа</a:t>
            </a:r>
            <a:endParaRPr lang="ru-RU" sz="14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indent="541338"/>
            <a:endParaRPr lang="ru-RU" sz="1400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57224" y="2285992"/>
            <a:ext cx="37240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2023-2027 годы.</a:t>
            </a:r>
          </a:p>
          <a:p>
            <a:endParaRPr lang="ru-RU" sz="14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858148" y="2285992"/>
            <a:ext cx="11372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  <a:p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215338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46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74428" y="2635944"/>
          <a:ext cx="8926728" cy="3802604"/>
        </p:xfrm>
        <a:graphic>
          <a:graphicData uri="http://schemas.openxmlformats.org/drawingml/2006/table">
            <a:tbl>
              <a:tblPr/>
              <a:tblGrid>
                <a:gridCol w="3811687"/>
                <a:gridCol w="995956"/>
                <a:gridCol w="774634"/>
                <a:gridCol w="836112"/>
                <a:gridCol w="602494"/>
                <a:gridCol w="922183"/>
                <a:gridCol w="983662"/>
              </a:tblGrid>
              <a:tr h="5352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Исполнено за 2021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 2022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% к 2022 году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Прогноз на 2025 год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490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latin typeface="Times New Roman"/>
                        </a:rPr>
                        <a:t>Муниципальная программа Княгининского муниципального округа Нижегородской области "Обеспечение  населения Княгининского муниципального округа Нижегородской области качественными услугами в сфере жилищно-коммунального хозяйства и транспортного обслуживания" на 2023-2027 годы</a:t>
                      </a:r>
                    </a:p>
                  </a:txBody>
                  <a:tcPr marL="6298" marR="6298" marT="62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latin typeface="Times New Roman"/>
                        </a:rPr>
                        <a:t>64 556,6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latin typeface="Times New Roman"/>
                        </a:rPr>
                        <a:t>87 225,4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latin typeface="Times New Roman"/>
                        </a:rPr>
                        <a:t>25 253,1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latin typeface="Times New Roman"/>
                        </a:rPr>
                        <a:t>29,0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latin typeface="Times New Roman"/>
                        </a:rPr>
                        <a:t>8 286,9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latin typeface="Times New Roman"/>
                        </a:rPr>
                        <a:t>8 294,2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196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latin typeface="Times New Roman"/>
                        </a:rPr>
                        <a:t>Подпрограмма  «Развитие системы инженерной  инфраструктуры и жилищно-коммунального хозяйства Княгининского муниципального округа Нижегородской области» на 2023-2027 годы</a:t>
                      </a:r>
                    </a:p>
                  </a:txBody>
                  <a:tcPr marL="6298" marR="6298" marT="62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55 016,0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5 647,3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6 994,8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123,9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788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latin typeface="Times New Roman"/>
                        </a:rPr>
                        <a:t>Подпрограмма  «Развитие пассажирских перевозок в Княгининском муниципальном округе Нижегородской области» на 2023-2027 годы</a:t>
                      </a:r>
                    </a:p>
                  </a:txBody>
                  <a:tcPr marL="6298" marR="6298" marT="62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9 520,3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3 794,9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9 104,7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239,9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12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latin typeface="Times New Roman"/>
                        </a:rPr>
                        <a:t>Подпрограмма "Обращение с отходами и охрана окружающей среды на территории Княгининского муниципального округа Нижегородской области" на 2023-2027 годы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20,3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72 140,2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9 153,6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12,7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8 286,9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8 294,2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197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Подпрограмма "Обращение с отходами и охрана окружающей среды на территории Княгининского муниципального района Нижегородской области" на 2020-2024 годы</a:t>
                      </a:r>
                    </a:p>
                  </a:txBody>
                  <a:tcPr marL="6298" marR="6298" marT="62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5 643,0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6298" marR="6298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08235" y="1912920"/>
          <a:ext cx="8910860" cy="3678550"/>
        </p:xfrm>
        <a:graphic>
          <a:graphicData uri="http://schemas.openxmlformats.org/drawingml/2006/table">
            <a:tbl>
              <a:tblPr/>
              <a:tblGrid>
                <a:gridCol w="5071317"/>
                <a:gridCol w="946646"/>
                <a:gridCol w="540941"/>
                <a:gridCol w="540941"/>
                <a:gridCol w="540941"/>
                <a:gridCol w="540941"/>
                <a:gridCol w="729133"/>
              </a:tblGrid>
              <a:tr h="48735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индикатора</a:t>
                      </a: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Ед.  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измерения</a:t>
                      </a: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Значение индикатора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36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6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57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расселенных многоквартирных домов признанных аварийными и подлежащими сносу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341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Выполнение работ, связанных с осуществлением регулярных перевозок пассажиров и багажа автомобильным транспортом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41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благоустроенных мест массового отдыха населения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57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контейнерных площадок обустроенных на территории района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21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приобретенных контейнеров для накопления ТКО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3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приобретенных бункеров для раздельного накопления ТКО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720" marR="3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Овал 6"/>
          <p:cNvSpPr/>
          <p:nvPr/>
        </p:nvSpPr>
        <p:spPr>
          <a:xfrm>
            <a:off x="8143900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482381" y="6411817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47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1448" y="1439712"/>
            <a:ext cx="88267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Основные индикаторы достижения цели и показатели непосредственных результатов муниципальной программы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138224"/>
            <a:ext cx="87154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округа Нижегородской области </a:t>
            </a:r>
            <a:r>
              <a:rPr lang="ru-RU" sz="1600" b="1" dirty="0" smtClean="0">
                <a:latin typeface="Times New Roman"/>
              </a:rPr>
              <a:t>"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Обеспечение населения Княгининского муниципального округа Нижегородской области качественными услугами в сфере жилищно-коммунального хозяйства и транспортного обслуживания</a:t>
            </a:r>
            <a:r>
              <a:rPr lang="ru-RU" sz="1600" b="1" dirty="0" smtClean="0">
                <a:latin typeface="Times New Roman"/>
              </a:rPr>
              <a:t>"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на 2023-2027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501091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48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897" name="Rectangle 1"/>
          <p:cNvSpPr>
            <a:spLocks noChangeArrowheads="1"/>
          </p:cNvSpPr>
          <p:nvPr/>
        </p:nvSpPr>
        <p:spPr bwMode="auto">
          <a:xfrm>
            <a:off x="285720" y="1214422"/>
            <a:ext cx="8639757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1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Срок действия программы:</a:t>
            </a:r>
            <a:endParaRPr kumimoji="0" lang="ru-RU" altLang="zh-CN" b="0" i="0" u="sng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2023-2027 годы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1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Муниципальный заказчик-координатор программы</a:t>
            </a:r>
            <a:r>
              <a:rPr kumimoji="0" lang="ru-RU" altLang="zh-CN" b="0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отдел культуры, туризма</a:t>
            </a:r>
            <a:r>
              <a:rPr kumimoji="0" lang="ru-RU" altLang="zh-CN" b="0" i="0" u="none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народных промыслов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администрации Княгининского  муниципального округа Нижегородской области.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1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 муниципальной программы</a:t>
            </a:r>
            <a:r>
              <a:rPr kumimoji="0" lang="ru-RU" altLang="zh-CN" b="0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создание условий и возможностей для повышения роли культуры в воспитании и просвещении населения Княгининского муниципального округа в его лучших традициях и достижениях; сохранение культурного наследия и единого культурно-информационного пространства; создание условий для наиболее полного и качественного развития молодежи и реализации ее потенциала в интересах Княгининского  муниципального округа.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1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Целевая группа </a:t>
            </a:r>
            <a:r>
              <a:rPr kumimoji="0" lang="ru-RU" altLang="zh-CN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жители Княгининского муниципального округа.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57158" y="214290"/>
            <a:ext cx="85011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округа Нижегородской области «Развитие культуры и туризма Княгининского муниципального округа Нижегородской области" на 2023-2027 годы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358214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49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858148" y="785794"/>
            <a:ext cx="11372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57158" y="0"/>
            <a:ext cx="8501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округа Нижегородской области «Развитие культуры и туризма Княгининского муниципального округа Нижегородской области" на 2023-2027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285720" y="1214422"/>
          <a:ext cx="8643999" cy="5203084"/>
        </p:xfrm>
        <a:graphic>
          <a:graphicData uri="http://schemas.openxmlformats.org/drawingml/2006/table">
            <a:tbl>
              <a:tblPr/>
              <a:tblGrid>
                <a:gridCol w="3557436"/>
                <a:gridCol w="929525"/>
                <a:gridCol w="817636"/>
                <a:gridCol w="780341"/>
                <a:gridCol w="780341"/>
                <a:gridCol w="860671"/>
                <a:gridCol w="918049"/>
              </a:tblGrid>
              <a:tr h="8180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Исполнено за 2021 год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 2022 год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% к 2021 году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Прогноз на 2025 год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080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>
                          <a:latin typeface="Times New Roman"/>
                        </a:rPr>
                        <a:t>Муниципальная программа Княгининского муниципального округа  Нижегородской области "Развитие культуры  и туризма Княгининского муниципального округа Нижегородской области" на 2023-2027 годы</a:t>
                      </a:r>
                    </a:p>
                  </a:txBody>
                  <a:tcPr marL="6072" marR="6072" marT="607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182 </a:t>
                      </a:r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099,1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64 489,7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72 189,2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/>
                        </a:rPr>
                        <a:t>111,9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64 848,1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64 808,1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6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"Наследие"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160 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097,4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37 659,3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51 013,3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135,5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43 303,0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43 263,0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197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"Развитие дополнительного музыкального образования детей"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6 137,0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10 760,5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6 479,4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60,2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6 700,0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6 700,0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82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"Развитие внутреннего культурно-познавательного туризма"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18,0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18,1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22,0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121,5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22,0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22,0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69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"Хозяйственное обеспечение деятельности учреждений культуры Княгининского муниципального округа" 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14 551,2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14 717,3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13 151,4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89,4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13 300,0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13 300,0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2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"Развитие молодежной политики"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133,0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109,8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12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latin typeface="Times New Roman"/>
                        </a:rPr>
                        <a:t>Подпрограмма "Обеспечение реализации муниципальной программы"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1 162,5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1 224,7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1 523,1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124,4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1 523,1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1 523,1</a:t>
                      </a:r>
                    </a:p>
                  </a:txBody>
                  <a:tcPr marL="6072" marR="6072" marT="60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Скругленный прямоугольник 10"/>
          <p:cNvSpPr/>
          <p:nvPr/>
        </p:nvSpPr>
        <p:spPr>
          <a:xfrm>
            <a:off x="214282" y="4286256"/>
            <a:ext cx="8715436" cy="235745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8215338" y="642939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50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85852" y="857232"/>
            <a:ext cx="56756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Как меняются расходы на культуру и туризм в расчете на 1 жителя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2890" y="3743325"/>
            <a:ext cx="8429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Основные индикаторы достижения цели и показатели непосредственных результатов муниципальной программы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80383" y="4357693"/>
          <a:ext cx="8594308" cy="2278219"/>
        </p:xfrm>
        <a:graphic>
          <a:graphicData uri="http://schemas.openxmlformats.org/drawingml/2006/table">
            <a:tbl>
              <a:tblPr/>
              <a:tblGrid>
                <a:gridCol w="3901497"/>
                <a:gridCol w="867000"/>
                <a:gridCol w="794748"/>
                <a:gridCol w="794748"/>
                <a:gridCol w="791317"/>
                <a:gridCol w="722499"/>
                <a:gridCol w="722499"/>
              </a:tblGrid>
              <a:tr h="20298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   Наименование   индикатора   </a:t>
                      </a:r>
                    </a:p>
                  </a:txBody>
                  <a:tcPr marL="39329" marR="3932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   Ед.  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измерения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Значение индикатора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06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2021 </a:t>
                      </a: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2022 </a:t>
                      </a: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2023 </a:t>
                      </a: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2024 </a:t>
                      </a: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2025 </a:t>
                      </a: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06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39329" marR="3932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838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Увеличение 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количества посещений </a:t>
                      </a: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культурно-массовых мероприятий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чел.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38800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39000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39200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39300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39400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0410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Повышение уровня удовлетворенности граждан  Княгининского муниципального района качеством предоставления муниципальных услуг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97,8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97,9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98,0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98,1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98,2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7573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Увеличение доли библиотек, подключенных к сети «Интернет», в общем количестве библиотек ЦБС Княгининского муниципального района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73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6786578" y="1214422"/>
            <a:ext cx="7396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57158" y="0"/>
            <a:ext cx="8501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округа Нижегородской области «Развитие культуры и туризма Княгининского муниципального округа Нижегородской области" на 2023-2027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1" name="Диаграмма 20"/>
          <p:cNvGraphicFramePr>
            <a:graphicFrameLocks/>
          </p:cNvGraphicFramePr>
          <p:nvPr/>
        </p:nvGraphicFramePr>
        <p:xfrm>
          <a:off x="642910" y="1285860"/>
          <a:ext cx="692948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571736" y="2357430"/>
            <a:ext cx="6078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5867,0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14678" y="1500174"/>
            <a:ext cx="6078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6567,4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29058" y="2428868"/>
            <a:ext cx="6078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5899,6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43438" y="2500306"/>
            <a:ext cx="6078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5895,9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8358214" y="6548459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715140" y="6492875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51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4282" y="1142984"/>
            <a:ext cx="8715436" cy="550072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364639" y="1926771"/>
          <a:ext cx="8429686" cy="4316731"/>
        </p:xfrm>
        <a:graphic>
          <a:graphicData uri="http://schemas.openxmlformats.org/drawingml/2006/table">
            <a:tbl>
              <a:tblPr/>
              <a:tblGrid>
                <a:gridCol w="3759686"/>
                <a:gridCol w="868460"/>
                <a:gridCol w="731740"/>
                <a:gridCol w="733425"/>
                <a:gridCol w="815327"/>
                <a:gridCol w="727113"/>
                <a:gridCol w="793935"/>
              </a:tblGrid>
              <a:tr h="28778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Увеличение количества посещений музея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3500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3960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4120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4340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4680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85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Увеличение количества </a:t>
                      </a:r>
                      <a:r>
                        <a:rPr lang="ru-RU" sz="135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фильмовыдач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570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574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578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582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586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183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Увеличение  доли детей, привлекаемых к участию в творческих мероприятиях,  в общем числе детей ДМШ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35,3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35,5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37,7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38,0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38,2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320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Увеличение количества </a:t>
                      </a:r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экскурсионных </a:t>
                      </a:r>
                      <a:r>
                        <a:rPr lang="ru-RU" sz="135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маршрутов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143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Увеличение количества обращений в библиотеку</a:t>
                      </a:r>
                      <a:endParaRPr lang="ru-RU" sz="135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  <a:endParaRPr lang="ru-RU" sz="13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130,80</a:t>
                      </a:r>
                      <a:endParaRPr lang="ru-RU" sz="13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130,85</a:t>
                      </a:r>
                      <a:endParaRPr lang="ru-RU" sz="13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130,9</a:t>
                      </a:r>
                      <a:endParaRPr lang="ru-RU" sz="13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130,95</a:t>
                      </a:r>
                      <a:endParaRPr lang="ru-RU" sz="13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4294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Доля молодых людей, участвующих в деятельности молодежных общественных объединений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  <a:endParaRPr lang="ru-RU" sz="13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100,08</a:t>
                      </a:r>
                      <a:endParaRPr lang="ru-RU" sz="13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100,16</a:t>
                      </a:r>
                      <a:endParaRPr lang="ru-RU" sz="13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100,24</a:t>
                      </a:r>
                      <a:endParaRPr lang="ru-RU" sz="13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100,32</a:t>
                      </a:r>
                      <a:endParaRPr lang="ru-RU" sz="13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7890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Финансовое обеспечение деятельности учреждений культуры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7890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Хозяйственное обеспечение деятельности учреждений культуры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183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Обеспечение выполнения муниципального задания учреждениями, подведомственными отделу культуры и молодежной политики</a:t>
                      </a:r>
                    </a:p>
                  </a:txBody>
                  <a:tcPr marL="47625" marR="476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357158" y="142852"/>
            <a:ext cx="8501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округа Нижегородской области «Развитие культуры и туризма Княгининского муниципального округа Нижегородской области" на 2023-2027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376208" y="1142984"/>
          <a:ext cx="8358245" cy="770308"/>
        </p:xfrm>
        <a:graphic>
          <a:graphicData uri="http://schemas.openxmlformats.org/drawingml/2006/table">
            <a:tbl>
              <a:tblPr/>
              <a:tblGrid>
                <a:gridCol w="3739215"/>
                <a:gridCol w="879816"/>
                <a:gridCol w="733179"/>
                <a:gridCol w="733179"/>
                <a:gridCol w="806497"/>
                <a:gridCol w="733179"/>
                <a:gridCol w="733180"/>
              </a:tblGrid>
              <a:tr h="314632"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   </a:t>
                      </a: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                       Наименование  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индикатора   </a:t>
                      </a:r>
                    </a:p>
                  </a:txBody>
                  <a:tcPr marL="39329" marR="3932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   Ед. 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измерения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Значение индикатора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63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2021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2022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2023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2024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2025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36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39329" marR="3932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6</a:t>
                      </a: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39329" marR="393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4" name="Стрелка вниз 13"/>
          <p:cNvSpPr/>
          <p:nvPr/>
        </p:nvSpPr>
        <p:spPr>
          <a:xfrm>
            <a:off x="7500958" y="2643182"/>
            <a:ext cx="428628" cy="428628"/>
          </a:xfrm>
          <a:prstGeom prst="downArrow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6357950" y="3071810"/>
            <a:ext cx="2643206" cy="189282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Предоставление субсидии на выполнение муниципального задания по оказанию муниципальных услуг: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МАУ «Княгининский РИЦ» в сумме: 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2023 год – 4,4 млн.рублей.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2024 год – 2,1 млн.рублей.</a:t>
            </a:r>
          </a:p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2025 год – 2,1 млн.рублей.</a:t>
            </a:r>
          </a:p>
        </p:txBody>
      </p:sp>
      <p:sp>
        <p:nvSpPr>
          <p:cNvPr id="6" name="Овал 5"/>
          <p:cNvSpPr/>
          <p:nvPr/>
        </p:nvSpPr>
        <p:spPr>
          <a:xfrm>
            <a:off x="8358214" y="6429396"/>
            <a:ext cx="571504" cy="21431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52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142976" y="0"/>
            <a:ext cx="70723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Муниципальные программы общего характера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85720" y="571480"/>
            <a:ext cx="2714644" cy="2000264"/>
          </a:xfrm>
          <a:prstGeom prst="roundRect">
            <a:avLst/>
          </a:prstGeom>
          <a:gradFill>
            <a:gsLst>
              <a:gs pos="0">
                <a:srgbClr val="66A0F6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286116" y="571480"/>
            <a:ext cx="2714644" cy="2000264"/>
          </a:xfrm>
          <a:prstGeom prst="roundRect">
            <a:avLst/>
          </a:prstGeom>
          <a:gradFill>
            <a:gsLst>
              <a:gs pos="0">
                <a:srgbClr val="66A0F6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286512" y="571480"/>
            <a:ext cx="2714644" cy="2000264"/>
          </a:xfrm>
          <a:prstGeom prst="roundRect">
            <a:avLst/>
          </a:prstGeom>
          <a:gradFill>
            <a:gsLst>
              <a:gs pos="0">
                <a:srgbClr val="66A0F6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Двойная стрелка влево/вправо 20"/>
          <p:cNvSpPr/>
          <p:nvPr/>
        </p:nvSpPr>
        <p:spPr>
          <a:xfrm>
            <a:off x="2357422" y="2571744"/>
            <a:ext cx="4643469" cy="482206"/>
          </a:xfrm>
          <a:prstGeom prst="left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2" name="TextBox 21"/>
          <p:cNvSpPr txBox="1"/>
          <p:nvPr/>
        </p:nvSpPr>
        <p:spPr>
          <a:xfrm>
            <a:off x="285720" y="642918"/>
            <a:ext cx="278605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«Управление муниципальными финансами Княгининского муниципального округа Нижегородской области» на 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2023-2027 годы: 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2023 год – 35,3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2024 год – 31,6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 год – 34,1 млн.рублей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214678" y="642918"/>
            <a:ext cx="278608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«Управление муниципальной собственностью Княгининского муниципального округа Нижегородской области» на 2023-2027 годы: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2023 год – 6,6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2024 год – 0,0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 год – 0,0 млн.рублей</a:t>
            </a:r>
            <a:endParaRPr lang="ru-RU" sz="1400" dirty="0" smtClean="0"/>
          </a:p>
          <a:p>
            <a:pPr algn="ctr"/>
            <a:endParaRPr lang="ru-RU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6357950" y="571480"/>
            <a:ext cx="264320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«Информационное общество Княгининского муниципального округа Нижегородской области» на 2023-2027 годы: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2023 год – 41,2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2024 год – 35,4 млн.рублей</a:t>
            </a: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 год – 35,5 млн.рублей</a:t>
            </a:r>
          </a:p>
          <a:p>
            <a:pPr algn="ctr"/>
            <a:endParaRPr lang="ru-RU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3571868" y="2643182"/>
            <a:ext cx="3071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Общего характера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285720" y="3000372"/>
            <a:ext cx="2714644" cy="2000264"/>
          </a:xfrm>
          <a:prstGeom prst="roundRect">
            <a:avLst/>
          </a:prstGeom>
          <a:gradFill>
            <a:gsLst>
              <a:gs pos="0">
                <a:srgbClr val="66A0F6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3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«Формирование комфортной городской среды на территории  муниципального образования Княгининского муниципального округа Нижегородской области» на 2023-2027 годы</a:t>
            </a:r>
          </a:p>
          <a:p>
            <a:pPr lvl="0" algn="ctr"/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 год – 6,1 млн.рублей</a:t>
            </a:r>
          </a:p>
          <a:p>
            <a:pPr lvl="0" algn="ctr"/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2024 год – 6,2 млн.рублей</a:t>
            </a:r>
          </a:p>
          <a:p>
            <a:pPr lvl="0" algn="ctr"/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год – 6,2 млн.рублей</a:t>
            </a:r>
          </a:p>
          <a:p>
            <a:pPr lvl="0" algn="ctr"/>
            <a:endParaRPr lang="ru-RU" sz="13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3357554" y="3000372"/>
            <a:ext cx="2714644" cy="2000264"/>
          </a:xfrm>
          <a:prstGeom prst="roundRect">
            <a:avLst/>
          </a:prstGeom>
          <a:gradFill>
            <a:gsLst>
              <a:gs pos="0">
                <a:srgbClr val="66A0F6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«Развитие благоустройства территории  Княгининского муниципального округа  Нижегородской области» на 2023-2027 годы</a:t>
            </a:r>
          </a:p>
          <a:p>
            <a:pPr lvl="0"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 год – 37,1 млн.рублей</a:t>
            </a:r>
          </a:p>
          <a:p>
            <a:pPr lvl="0"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2024 год – 25,9 млн.рублей</a:t>
            </a:r>
          </a:p>
          <a:p>
            <a:pPr lvl="0"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год – 25,9 млн.рублей</a:t>
            </a:r>
          </a:p>
          <a:p>
            <a:pPr lvl="0" algn="ctr"/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928662" y="5214950"/>
            <a:ext cx="3357586" cy="1500198"/>
          </a:xfrm>
          <a:prstGeom prst="roundRect">
            <a:avLst/>
          </a:prstGeom>
          <a:gradFill>
            <a:gsLst>
              <a:gs pos="0">
                <a:srgbClr val="66A0F6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3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Развитие предпринимательства Княгининского муниципального округа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на 2023-2027 годы</a:t>
            </a:r>
          </a:p>
          <a:p>
            <a:pPr lvl="0" algn="ctr"/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 год – 1,2 млн.рублей</a:t>
            </a:r>
          </a:p>
          <a:p>
            <a:pPr lvl="0" algn="ctr"/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2024 год – 0,0 млн.рублей</a:t>
            </a:r>
          </a:p>
          <a:p>
            <a:pPr lvl="0" algn="ctr"/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год – 0,0 млн.рублей</a:t>
            </a:r>
          </a:p>
          <a:p>
            <a:pPr lvl="0" algn="ctr"/>
            <a:endParaRPr lang="ru-RU" sz="13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929190" y="5214950"/>
            <a:ext cx="3357586" cy="1500198"/>
          </a:xfrm>
          <a:prstGeom prst="roundRect">
            <a:avLst/>
          </a:prstGeom>
          <a:gradFill>
            <a:gsLst>
              <a:gs pos="0">
                <a:srgbClr val="66A0F6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«Улучшение условий и охраны труда в организациях и учреждениях Княгининского муниципального округа Нижегородской области» на 2023-2027 годы</a:t>
            </a:r>
          </a:p>
          <a:p>
            <a:pPr lvl="0"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 год – 3,0 млн.рублей</a:t>
            </a:r>
          </a:p>
          <a:p>
            <a:pPr lvl="0"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2024 год – 1,6 млн.рублей</a:t>
            </a:r>
          </a:p>
          <a:p>
            <a:pPr lvl="0"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год – 1,6 млн.рублей</a:t>
            </a:r>
          </a:p>
          <a:p>
            <a:pPr lvl="0" algn="ctr"/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214282" y="928670"/>
            <a:ext cx="8715436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Срок действия программы:</a:t>
            </a:r>
            <a:endParaRPr kumimoji="0" lang="ru-RU" altLang="zh-CN" sz="14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2023-2027 годы</a:t>
            </a:r>
            <a:endParaRPr kumimoji="0" lang="ru-RU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Муниципальный заказчик-координатор программы</a:t>
            </a:r>
            <a:r>
              <a:rPr kumimoji="0" lang="ru-RU" altLang="zh-CN" sz="1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отдел физической культуры и спорта администрации Княгининского муниципального округа Нижегородской области.</a:t>
            </a:r>
          </a:p>
          <a:p>
            <a:pPr algn="just"/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Создание условий для развития физической культуры и спорта в Княгининском </a:t>
            </a:r>
            <a:r>
              <a:rPr lang="ru-RU" altLang="zh-CN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муниципальном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округе, повышение конкурентоспособности Княгининского спорта на соревнованиях всех уровней.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28596" y="142852"/>
            <a:ext cx="8286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"Развитие физической культуры и спорта Княгининского муниципального округа Нижегородской области" на 2023-2027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86710" y="2643182"/>
            <a:ext cx="11372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57858" y="2911734"/>
          <a:ext cx="8858311" cy="3731976"/>
        </p:xfrm>
        <a:graphic>
          <a:graphicData uri="http://schemas.openxmlformats.org/drawingml/2006/table">
            <a:tbl>
              <a:tblPr/>
              <a:tblGrid>
                <a:gridCol w="3791615"/>
                <a:gridCol w="990713"/>
                <a:gridCol w="761380"/>
                <a:gridCol w="831709"/>
                <a:gridCol w="587088"/>
                <a:gridCol w="917326"/>
                <a:gridCol w="978480"/>
              </a:tblGrid>
              <a:tr h="8296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Исполнено за 2021 год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2022 год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% к 2022 году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"/>
                        </a:rPr>
                        <a:t>Прогноз на 2025 год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776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latin typeface="Times New Roman"/>
                        </a:rPr>
                        <a:t>Муниципальная программа Княгининского муниципального округа Нижегородской области «Развитие физической культуры и спорта Княгининского муниципального округа Нижегородской области» на 2023-2027 годы</a:t>
                      </a:r>
                    </a:p>
                  </a:txBody>
                  <a:tcPr marL="6315" marR="6315" marT="63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32 218,1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25 246,7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latin typeface="Times New Roman"/>
                        </a:rPr>
                        <a:t>71 914,7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latin typeface="Times New Roman"/>
                        </a:rPr>
                        <a:t>284,8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latin typeface="Times New Roman"/>
                        </a:rPr>
                        <a:t>66 291,1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latin typeface="Times New Roman"/>
                        </a:rPr>
                        <a:t>66 291,1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75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latin typeface="Times New Roman"/>
                        </a:rPr>
                        <a:t>Подпрограмма  «Развитие физической культуры и массового спорта, развитие спорта высших достижений»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31 042,9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24019,7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"/>
                        </a:rPr>
                        <a:t>70 391,2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293,1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64 767,6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"/>
                        </a:rPr>
                        <a:t>64 767,6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6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latin typeface="Times New Roman"/>
                        </a:rPr>
                        <a:t>Подпрограмма  «Обеспечение реализации муниципальной программы»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1 175,2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1 227,0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1 523,5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124,2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1 523,5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"/>
                        </a:rPr>
                        <a:t>1 523,5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6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 smtClean="0">
                          <a:latin typeface="Times New Roman"/>
                        </a:rPr>
                        <a:t>Муниципальная программа города Княгинино Княгининского района Нижегородской области "Развитие физической культуры и спорта на территории города Княгинино Княгининского района Нижегородской области" на 2020-2024 годы</a:t>
                      </a:r>
                      <a:endParaRPr lang="ru-RU" sz="1100" b="1" i="0" u="none" strike="noStrike" dirty="0">
                        <a:latin typeface="Times New Roman"/>
                      </a:endParaRP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34 602,0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38930,5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latin typeface="Times New Roman"/>
                        </a:rPr>
                        <a:t>0,0</a:t>
                      </a:r>
                      <a:endParaRPr lang="ru-RU" sz="1100" b="1" i="0" u="none" strike="noStrike" dirty="0">
                        <a:latin typeface="Times New Roman"/>
                      </a:endParaRP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latin typeface="Times New Roman"/>
                        </a:rPr>
                        <a:t>0,0</a:t>
                      </a:r>
                      <a:endParaRPr lang="ru-RU" sz="1100" b="1" i="0" u="none" strike="noStrike" dirty="0">
                        <a:latin typeface="Times New Roman"/>
                      </a:endParaRP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latin typeface="Times New Roman"/>
                        </a:rPr>
                        <a:t>0,0</a:t>
                      </a:r>
                      <a:endParaRPr lang="ru-RU" sz="1100" b="1" i="0" u="none" strike="noStrike" dirty="0">
                        <a:latin typeface="Times New Roman"/>
                      </a:endParaRP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latin typeface="Times New Roman"/>
                        </a:rPr>
                        <a:t>0,0</a:t>
                      </a:r>
                      <a:endParaRPr lang="ru-RU" sz="1100" b="1" i="0" u="none" strike="noStrike" dirty="0">
                        <a:latin typeface="Times New Roman"/>
                      </a:endParaRP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9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latin typeface="Times New Roman"/>
                        </a:rPr>
                        <a:t>Подпрограмма "Развитие физической культуры и массового спорта, развитие спорта высших достижений"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34 602,0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38 930,5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latin typeface="Times New Roman"/>
                        </a:rPr>
                        <a:t>0,0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smtClean="0">
                          <a:latin typeface="Times New Roman"/>
                        </a:rPr>
                        <a:t>0,0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latin typeface="Times New Roman"/>
                        </a:rPr>
                        <a:t>0,0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latin typeface="Times New Roman"/>
                        </a:rPr>
                        <a:t>0,0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440384" y="6540146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8501091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54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055512"/>
              </p:ext>
            </p:extLst>
          </p:nvPr>
        </p:nvGraphicFramePr>
        <p:xfrm>
          <a:off x="357158" y="1214422"/>
          <a:ext cx="8462176" cy="207699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617867"/>
                <a:gridCol w="767192"/>
                <a:gridCol w="770493"/>
                <a:gridCol w="842865"/>
                <a:gridCol w="778029"/>
                <a:gridCol w="842865"/>
                <a:gridCol w="842865"/>
              </a:tblGrid>
              <a:tr h="234754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Индикаторы достижения цели  муниципальной программы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Ед. 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измерения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Значение индикатора 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  <a:tr h="6656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2025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</a:tr>
              <a:tr h="4246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Занимающиеся в МБУ «Княгининская СШ» общая численность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чел.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429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432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437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440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445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</a:tr>
              <a:tr h="6752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Количество спортивно-массовых мероприятий, спортивных соревнований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единиц</a:t>
                      </a:r>
                      <a:endParaRPr lang="ru-RU" sz="14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425" marR="45425" marT="0" marB="0"/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1142976" y="3857628"/>
            <a:ext cx="7215239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Как изменяются расходы на физическую культуру и спорт в расчете на одного жителя района,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785918" y="5143512"/>
            <a:ext cx="1000132" cy="714380"/>
          </a:xfrm>
          <a:prstGeom prst="round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2021 год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6016,0</a:t>
            </a:r>
            <a:endParaRPr lang="ru-RU" sz="1600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071802" y="5143512"/>
            <a:ext cx="1000132" cy="714380"/>
          </a:xfrm>
          <a:prstGeom prst="round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2022 год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5 838,5</a:t>
            </a:r>
            <a:endParaRPr lang="ru-RU" sz="1600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357686" y="5143512"/>
            <a:ext cx="1000132" cy="714380"/>
          </a:xfrm>
          <a:prstGeom prst="round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2023 год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6 542,5</a:t>
            </a:r>
            <a:endParaRPr lang="ru-RU" sz="1600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643570" y="5143512"/>
            <a:ext cx="1000132" cy="714380"/>
          </a:xfrm>
          <a:prstGeom prst="round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2024 год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6 030,8</a:t>
            </a:r>
            <a:endParaRPr lang="ru-RU" sz="1600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929454" y="5143512"/>
            <a:ext cx="1000132" cy="714380"/>
          </a:xfrm>
          <a:prstGeom prst="round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2025 год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6 030,8</a:t>
            </a:r>
            <a:endParaRPr lang="ru-RU" sz="16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14282" y="142852"/>
            <a:ext cx="871543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района Нижегородской области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Развитие физической культуры и  спорта Княгининского муниципального округа Нижегородской области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 на 2023-2027 годы</a:t>
            </a:r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86065" y="2175014"/>
            <a:ext cx="4357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Срок действия программы: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2023-2027 годы.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7158" y="1071546"/>
            <a:ext cx="87868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500" b="1" u="sng" dirty="0" smtClean="0"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-развитие производственно-финансовой деятельности организаций агропромышленного комплекса;</a:t>
            </a: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-обеспечение продовольственной независимости Княгининского муниципального округа.</a:t>
            </a:r>
          </a:p>
          <a:p>
            <a:pPr algn="just"/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7158" y="1714488"/>
            <a:ext cx="54292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Муниципальный заказчик-координатор Программы: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6815" y="1957717"/>
            <a:ext cx="785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Управление сельского хозяйства и природопользования Княгининского муниципального округа</a:t>
            </a:r>
            <a:endParaRPr lang="ru-RU" sz="14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28596" y="142852"/>
            <a:ext cx="83582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округа Нижегородской области  "Развитие агропромышленного комплекса Княгининского муниципального округа Нижегородской области»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на 2023-2027 годы"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858148" y="2214554"/>
            <a:ext cx="11372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40701" y="2538484"/>
          <a:ext cx="8858311" cy="4119622"/>
        </p:xfrm>
        <a:graphic>
          <a:graphicData uri="http://schemas.openxmlformats.org/drawingml/2006/table">
            <a:tbl>
              <a:tblPr/>
              <a:tblGrid>
                <a:gridCol w="3731083"/>
                <a:gridCol w="974895"/>
                <a:gridCol w="770288"/>
                <a:gridCol w="818430"/>
                <a:gridCol w="698073"/>
                <a:gridCol w="902682"/>
                <a:gridCol w="962860"/>
              </a:tblGrid>
              <a:tr h="6182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latin typeface="Times New Roman"/>
                        </a:rPr>
                        <a:t>Наименование  расходов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Исполнено за 2021 год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 2022 год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Прогноз на 2023 год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% к 2022 году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Прогноз на 2024 год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Прогноз на 2025 год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148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latin typeface="Times New Roman"/>
                        </a:rPr>
                        <a:t>Муниципальная программа Княгининского муниципального округа Нижегородской области "Развитие агропромышленного комплекса Княгининского муниципального округа Нижегородской области" на 2023-2027 годы</a:t>
                      </a:r>
                    </a:p>
                  </a:txBody>
                  <a:tcPr marL="6212" marR="6212" marT="62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40 068,4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42 526,4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48 107,5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113,1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52 916,5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51 662,5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9190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latin typeface="Times New Roman"/>
                        </a:rPr>
                        <a:t>Подпрограмма  "Развитие сельского хозяйства, пищевой и перерабатывающей промышленности Княгининского муниципального округа Нижегородской области" до 2027 года</a:t>
                      </a:r>
                    </a:p>
                  </a:txBody>
                  <a:tcPr marL="6212" marR="6212" marT="62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35 243,0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37 733,9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42 311,8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112,1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47 253,3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45 999,3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09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Подпрограмма "Эпизоотическое благополучие Княгининского муниципального округа  Нижегородской области до 2027 года"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214,3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305,0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264,3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86,7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264,3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264,3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09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Подпрограмма "Обеспечение реализации муниципальной программы"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4 529,7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4 487,5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5 531,4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123,3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5 398,9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5 398,9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09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Подпрограмма "Борьба со злостным сорняком борщевик Сосновского"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81,4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6212" marR="6212" marT="62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501091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55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85720" y="285728"/>
            <a:ext cx="86439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Княгининского муниципального округа Нижегородской области "Развитие агропромышленного комплекса Княгининского муниципального округа Нижегородской области" на 2023-2027 годы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28794" y="1357298"/>
            <a:ext cx="5325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 меняются расходы в расчете на 1 жителя округа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500299" y="2000240"/>
            <a:ext cx="714380" cy="112407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2022 год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3 868,8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571868" y="1928801"/>
            <a:ext cx="714380" cy="121444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4 376,6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рубля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643438" y="2071678"/>
            <a:ext cx="714380" cy="104860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2024 год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4 814,1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643570" y="2071679"/>
            <a:ext cx="714380" cy="104076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2025 год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4 700,0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214282" y="3357562"/>
          <a:ext cx="8715436" cy="3055826"/>
        </p:xfrm>
        <a:graphic>
          <a:graphicData uri="http://schemas.openxmlformats.org/drawingml/2006/table">
            <a:tbl>
              <a:tblPr/>
              <a:tblGrid>
                <a:gridCol w="4357718"/>
                <a:gridCol w="1000132"/>
                <a:gridCol w="928694"/>
                <a:gridCol w="857256"/>
                <a:gridCol w="785818"/>
                <a:gridCol w="785818"/>
              </a:tblGrid>
              <a:tr h="14287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индикатора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Значение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индикатора 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95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2021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2022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2023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2024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2025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19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Индекс производства продукции сельского хозяйства в хозяйствах всех категорий (в сопоставимых ценах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),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 к предыдущему году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100,2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101,7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101,8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102,0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102,2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30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Индекс физического объема инвестиций в основной капитал сельского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хозяйства,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 к предыдущему году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112,0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101,0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100,5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100,5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7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Объем инвестиций в основной капитал сельского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хозяйства,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млрд. руб.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101,9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102,1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104,0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104,0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104,2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Уровень рентабельности сельскохозяйственных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организаций,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200" dirty="0">
                        <a:solidFill>
                          <a:schemeClr val="tx1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26,5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7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Среднемесячная номинальная заработная плата в сельском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хозяйстве, руб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29734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38840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40390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42000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43800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7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Валовая продукция сельского хозяйства во всех категориях хозяйств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,тыс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руб.</a:t>
                      </a: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940 000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945 018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982 818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1 022 130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1 063 015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286776" y="6500834"/>
            <a:ext cx="571504" cy="21431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606130" y="6414402"/>
            <a:ext cx="2133600" cy="365125"/>
          </a:xfrm>
        </p:spPr>
        <p:txBody>
          <a:bodyPr/>
          <a:lstStyle/>
          <a:p>
            <a:fld id="{0DF55276-7436-4E82-921F-7D04667C0D27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56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61735" y="1214422"/>
            <a:ext cx="8215363" cy="1566506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Муниципальный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долг - обязательства, возникающие из муниципальных заимствований, гарантий по обязательствам третьих лиц, другие обязательства в соответствии с видами долговых обязательств, установленными Бюджетным кодексом Российской Федерации, принятые на себя Княгининским муниципальным округом Нижегородской области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64318" y="3140968"/>
            <a:ext cx="8215363" cy="1214446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Муниципальный долг Княгининского муниципального округа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равен 0,00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8596" y="4714884"/>
            <a:ext cx="8286808" cy="1071570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Источником покрытия дефицита бюджета округа в 2023 году являются остатки средств на начало года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8358215" y="6500834"/>
            <a:ext cx="642943" cy="214314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57158" y="142852"/>
            <a:ext cx="85725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pc="50" dirty="0" smtClean="0">
                <a:ln w="12700" cmpd="sng">
                  <a:noFill/>
                  <a:prstDash val="solid"/>
                </a:ln>
                <a:latin typeface="Times New Roman" pitchFamily="18" charset="0"/>
                <a:cs typeface="Times New Roman" pitchFamily="18" charset="0"/>
              </a:rPr>
              <a:t>Муниципальный долг Княгининского </a:t>
            </a:r>
          </a:p>
          <a:p>
            <a:pPr algn="ctr"/>
            <a:r>
              <a:rPr lang="ru-RU" sz="2400" b="1" spc="50" dirty="0" smtClean="0">
                <a:ln w="12700" cmpd="sng">
                  <a:noFill/>
                  <a:prstDash val="solid"/>
                </a:ln>
                <a:latin typeface="Times New Roman" pitchFamily="18" charset="0"/>
                <a:cs typeface="Times New Roman" pitchFamily="18" charset="0"/>
              </a:rPr>
              <a:t>муниципального округа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14281" y="571480"/>
            <a:ext cx="89297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Разработчиком презентации «Бюджет для граждан» является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финансовое управление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администрации    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Княгининского муниципального округа Нижегородской области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38203355"/>
              </p:ext>
            </p:extLst>
          </p:nvPr>
        </p:nvGraphicFramePr>
        <p:xfrm>
          <a:off x="214282" y="4015220"/>
          <a:ext cx="8750207" cy="263271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613921"/>
                <a:gridCol w="5136286"/>
              </a:tblGrid>
              <a:tr h="36576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Контактная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информация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6246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Начальник финансового управления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Ильичева Наталья Александровна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4341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Адрес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606340, Нижегородская обл</a:t>
                      </a: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.,</a:t>
                      </a:r>
                      <a:r>
                        <a:rPr lang="ru-RU" sz="1400" baseline="0" smtClean="0">
                          <a:latin typeface="Times New Roman" pitchFamily="18" charset="0"/>
                          <a:cs typeface="Times New Roman" pitchFamily="18" charset="0"/>
                        </a:rPr>
                        <a:t>  г.  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Княгинино, ул. Свободы, д.45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52932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Телефон, факс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(83166) 4-12-81, (83166) 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4-10-51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767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Адрес электронной почты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Kng_fin@mts-nn.ru</a:t>
                      </a:r>
                    </a:p>
                  </a:txBody>
                  <a:tcPr/>
                </a:tc>
              </a:tr>
              <a:tr h="257712">
                <a:tc>
                  <a:txBody>
                    <a:bodyPr/>
                    <a:lstStyle/>
                    <a:p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Информационный ресурс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smtClean="0">
                          <a:latin typeface="Times New Roman" pitchFamily="18" charset="0"/>
                          <a:cs typeface="Times New Roman" pitchFamily="18" charset="0"/>
                        </a:rPr>
                        <a:t>https://knyaginino.nobl.ru/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4295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Режим работы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Понедельник-</a:t>
                      </a:r>
                      <a:r>
                        <a:rPr lang="ru-RU" sz="1400" baseline="0" smtClean="0">
                          <a:latin typeface="Times New Roman" pitchFamily="18" charset="0"/>
                          <a:cs typeface="Times New Roman" pitchFamily="18" charset="0"/>
                        </a:rPr>
                        <a:t> пятница </a:t>
                      </a: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с 8-00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 17-00,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перерыв на обед с 12-00 до 13-00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Выходные дни – суббота,  воскресенье.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Овал 8"/>
          <p:cNvSpPr/>
          <p:nvPr/>
        </p:nvSpPr>
        <p:spPr>
          <a:xfrm>
            <a:off x="8215339" y="6450227"/>
            <a:ext cx="571504" cy="26492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215338" y="6429396"/>
            <a:ext cx="471463" cy="287356"/>
          </a:xfrm>
        </p:spPr>
        <p:txBody>
          <a:bodyPr/>
          <a:lstStyle/>
          <a:p>
            <a:fld id="{961F6A53-3CAA-4B6E-8049-A0505713C5E0}" type="slidenum">
              <a:rPr lang="ru-RU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58</a:t>
            </a:fld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 descr="C:\Users\1\Desktop\1111\карта княгинино 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68" y="1142985"/>
            <a:ext cx="5357851" cy="2857520"/>
          </a:xfrm>
          <a:prstGeom prst="rect">
            <a:avLst/>
          </a:prstGeom>
          <a:noFill/>
        </p:spPr>
      </p:pic>
      <p:pic>
        <p:nvPicPr>
          <p:cNvPr id="5122" name="Picture 2" descr="C:\Users\1\Desktop\1111\администрация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7" y="1571612"/>
            <a:ext cx="3155311" cy="228601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14" name="Прямоугольник 13"/>
          <p:cNvSpPr/>
          <p:nvPr/>
        </p:nvSpPr>
        <p:spPr>
          <a:xfrm>
            <a:off x="2285984" y="142852"/>
            <a:ext cx="50179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ФИНАНСОВОМ УПРАВЛЕНИИ</a:t>
            </a:r>
          </a:p>
        </p:txBody>
      </p:sp>
    </p:spTree>
    <p:extLst>
      <p:ext uri="{BB962C8B-B14F-4D97-AF65-F5344CB8AC3E}">
        <p14:creationId xmlns="" xmlns:p14="http://schemas.microsoft.com/office/powerpoint/2010/main" val="4267220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1\Desktop\картинки\0001-001-.png"/>
          <p:cNvPicPr>
            <a:picLocks noChangeAspect="1" noChangeArrowheads="1"/>
          </p:cNvPicPr>
          <p:nvPr/>
        </p:nvPicPr>
        <p:blipFill>
          <a:blip r:embed="rId2" cstate="print">
            <a:lum bright="60000" contrast="-6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Овал 5"/>
          <p:cNvSpPr/>
          <p:nvPr/>
        </p:nvSpPr>
        <p:spPr>
          <a:xfrm>
            <a:off x="8286776" y="6429396"/>
            <a:ext cx="571504" cy="214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59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1643063"/>
            <a:ext cx="9001156" cy="4373562"/>
          </a:xfrm>
          <a:ln>
            <a:noFill/>
          </a:ln>
        </p:spPr>
        <p:txBody>
          <a:bodyPr>
            <a:normAutofit/>
          </a:bodyPr>
          <a:lstStyle/>
          <a:p>
            <a:pPr indent="-77788" algn="just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Администрация Княгининского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муниципального округа</a:t>
            </a: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-77788"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//admknyaginino.ru</a:t>
            </a: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-77788"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2.  Интернет портал государственных и муниципальных услуг Нижегородской области</a:t>
            </a:r>
          </a:p>
          <a:p>
            <a:pPr indent="-77788"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//gu.nnov.ru/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indent="-77788"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3. Официальный сайт Нижегородской области для размещения информации о размещении государственных и муниципальных заказов</a:t>
            </a:r>
          </a:p>
          <a:p>
            <a:pPr indent="-77788" algn="just">
              <a:buNone/>
            </a:pP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http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//www.goszakaz.nnov.ru/index.html</a:t>
            </a:r>
          </a:p>
          <a:p>
            <a:pPr indent="-77788"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4. Официальный сайт для размещения информации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государственных и муниципальных учреждениях </a:t>
            </a:r>
          </a:p>
          <a:p>
            <a:pPr indent="-77788"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//bus.gov.ru/public/home.html</a:t>
            </a:r>
            <a:endParaRPr lang="ru-RU" sz="2000" b="1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-77788"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285728"/>
            <a:ext cx="80010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Открытые муниципальные информационные ресурсы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29243</TotalTime>
  <Words>7758</Words>
  <Application>Microsoft Office PowerPoint</Application>
  <PresentationFormat>Экран (4:3)</PresentationFormat>
  <Paragraphs>2109</Paragraphs>
  <Slides>59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59</vt:i4>
      </vt:variant>
    </vt:vector>
  </HeadingPairs>
  <TitlesOfParts>
    <vt:vector size="6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Лариса Михайловна</dc:creator>
  <cp:lastModifiedBy>1</cp:lastModifiedBy>
  <cp:revision>3279</cp:revision>
  <cp:lastPrinted>2022-12-16T08:48:23Z</cp:lastPrinted>
  <dcterms:created xsi:type="dcterms:W3CDTF">2013-11-18T11:27:07Z</dcterms:created>
  <dcterms:modified xsi:type="dcterms:W3CDTF">2023-02-21T08:55:30Z</dcterms:modified>
</cp:coreProperties>
</file>