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rawings/drawing7.xml" ContentType="application/vnd.openxmlformats-officedocument.drawingml.chartshapes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rawings/drawing8.xml" ContentType="application/vnd.openxmlformats-officedocument.drawingml.chartshapes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77"/>
  </p:notesMasterIdLst>
  <p:handoutMasterIdLst>
    <p:handoutMasterId r:id="rId78"/>
  </p:handoutMasterIdLst>
  <p:sldIdLst>
    <p:sldId id="385" r:id="rId2"/>
    <p:sldId id="258" r:id="rId3"/>
    <p:sldId id="259" r:id="rId4"/>
    <p:sldId id="415" r:id="rId5"/>
    <p:sldId id="418" r:id="rId6"/>
    <p:sldId id="260" r:id="rId7"/>
    <p:sldId id="419" r:id="rId8"/>
    <p:sldId id="399" r:id="rId9"/>
    <p:sldId id="398" r:id="rId10"/>
    <p:sldId id="416" r:id="rId11"/>
    <p:sldId id="430" r:id="rId12"/>
    <p:sldId id="417" r:id="rId13"/>
    <p:sldId id="360" r:id="rId14"/>
    <p:sldId id="308" r:id="rId15"/>
    <p:sldId id="302" r:id="rId16"/>
    <p:sldId id="401" r:id="rId17"/>
    <p:sldId id="335" r:id="rId18"/>
    <p:sldId id="336" r:id="rId19"/>
    <p:sldId id="393" r:id="rId20"/>
    <p:sldId id="388" r:id="rId21"/>
    <p:sldId id="395" r:id="rId22"/>
    <p:sldId id="397" r:id="rId23"/>
    <p:sldId id="391" r:id="rId24"/>
    <p:sldId id="365" r:id="rId25"/>
    <p:sldId id="392" r:id="rId26"/>
    <p:sldId id="338" r:id="rId27"/>
    <p:sldId id="396" r:id="rId28"/>
    <p:sldId id="429" r:id="rId29"/>
    <p:sldId id="368" r:id="rId30"/>
    <p:sldId id="411" r:id="rId31"/>
    <p:sldId id="420" r:id="rId32"/>
    <p:sldId id="369" r:id="rId33"/>
    <p:sldId id="422" r:id="rId34"/>
    <p:sldId id="423" r:id="rId35"/>
    <p:sldId id="421" r:id="rId36"/>
    <p:sldId id="371" r:id="rId37"/>
    <p:sldId id="372" r:id="rId38"/>
    <p:sldId id="414" r:id="rId39"/>
    <p:sldId id="310" r:id="rId40"/>
    <p:sldId id="432" r:id="rId41"/>
    <p:sldId id="342" r:id="rId42"/>
    <p:sldId id="343" r:id="rId43"/>
    <p:sldId id="426" r:id="rId44"/>
    <p:sldId id="322" r:id="rId45"/>
    <p:sldId id="345" r:id="rId46"/>
    <p:sldId id="282" r:id="rId47"/>
    <p:sldId id="346" r:id="rId48"/>
    <p:sldId id="405" r:id="rId49"/>
    <p:sldId id="406" r:id="rId50"/>
    <p:sldId id="374" r:id="rId51"/>
    <p:sldId id="375" r:id="rId52"/>
    <p:sldId id="376" r:id="rId53"/>
    <p:sldId id="427" r:id="rId54"/>
    <p:sldId id="349" r:id="rId55"/>
    <p:sldId id="407" r:id="rId56"/>
    <p:sldId id="408" r:id="rId57"/>
    <p:sldId id="350" r:id="rId58"/>
    <p:sldId id="428" r:id="rId59"/>
    <p:sldId id="410" r:id="rId60"/>
    <p:sldId id="378" r:id="rId61"/>
    <p:sldId id="403" r:id="rId62"/>
    <p:sldId id="404" r:id="rId63"/>
    <p:sldId id="379" r:id="rId64"/>
    <p:sldId id="324" r:id="rId65"/>
    <p:sldId id="354" r:id="rId66"/>
    <p:sldId id="384" r:id="rId67"/>
    <p:sldId id="355" r:id="rId68"/>
    <p:sldId id="402" r:id="rId69"/>
    <p:sldId id="383" r:id="rId70"/>
    <p:sldId id="298" r:id="rId71"/>
    <p:sldId id="296" r:id="rId72"/>
    <p:sldId id="327" r:id="rId73"/>
    <p:sldId id="431" r:id="rId74"/>
    <p:sldId id="367" r:id="rId75"/>
    <p:sldId id="297" r:id="rId7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8951" autoAdjust="0"/>
  </p:normalViewPr>
  <p:slideViewPr>
    <p:cSldViewPr>
      <p:cViewPr>
        <p:scale>
          <a:sx n="78" d="100"/>
          <a:sy n="78" d="100"/>
        </p:scale>
        <p:origin x="-1680" y="-21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%202020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%202020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86;&#1089;&#1085;&#1086;&#1074;&#1085;%20&#1084;&#1091;&#1085;%20&#1087;&#1088;&#1086;&#1075;&#1088;%202020%20&#1075;&#1086;&#1076;.xlsx.xls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&#1044;&#1054;&#1050;&#1059;&#1052;&#1045;&#1053;&#1058;&#1067;\2020\&#1055;&#1088;&#1077;&#1079;&#1077;&#1085;&#1090;&#1072;&#1094;&#1080;&#1103;%20&#1087;&#1086;%20&#1087;&#1088;&#1086;&#1077;&#1082;&#1090;&#1091;%20&#1088;&#1077;&#1096;&#1077;&#1085;&#1080;&#1103;\&#1044;&#1080;&#1072;&#1075;&#1088;&#1072;&#1084;&#1084;&#1072;%20&#1082;&#1091;&#1083;&#1100;&#1090;&#1091;&#1088;&#1072;.xls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093"/>
          <c:y val="3.8186052268787705E-2"/>
          <c:w val="0.68004668513551281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098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234E-2"/>
          <c:w val="0.76761727026501603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3280</c:v>
                </c:pt>
                <c:pt idx="1">
                  <c:v>3436.2</c:v>
                </c:pt>
                <c:pt idx="2">
                  <c:v>3674.1</c:v>
                </c:pt>
                <c:pt idx="3">
                  <c:v>3910.9</c:v>
                </c:pt>
                <c:pt idx="4">
                  <c:v>4177.7</c:v>
                </c:pt>
                <c:pt idx="5">
                  <c:v>4474.1000000000004</c:v>
                </c:pt>
              </c:numCache>
            </c:numRef>
          </c:val>
        </c:ser>
        <c:dLbls>
          <c:showVal val="1"/>
        </c:dLbls>
        <c:gapWidth val="95"/>
        <c:overlap val="100"/>
        <c:axId val="85088896"/>
        <c:axId val="85090688"/>
      </c:barChart>
      <c:catAx>
        <c:axId val="850888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5090688"/>
        <c:crosses val="autoZero"/>
        <c:auto val="1"/>
        <c:lblAlgn val="ctr"/>
        <c:lblOffset val="100"/>
      </c:catAx>
      <c:valAx>
        <c:axId val="85090688"/>
        <c:scaling>
          <c:orientation val="minMax"/>
        </c:scaling>
        <c:delete val="1"/>
        <c:axPos val="l"/>
        <c:numFmt formatCode="General" sourceLinked="1"/>
        <c:tickLblPos val="nextTo"/>
        <c:crossAx val="85088896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406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280.3</c:v>
                </c:pt>
                <c:pt idx="1">
                  <c:v>300.10000000000002</c:v>
                </c:pt>
                <c:pt idx="2">
                  <c:v>325.39999999999969</c:v>
                </c:pt>
                <c:pt idx="3">
                  <c:v>349.7</c:v>
                </c:pt>
                <c:pt idx="4">
                  <c:v>376.7</c:v>
                </c:pt>
                <c:pt idx="5" formatCode="0.0">
                  <c:v>406</c:v>
                </c:pt>
              </c:numCache>
            </c:numRef>
          </c:val>
        </c:ser>
        <c:dLbls>
          <c:showVal val="1"/>
        </c:dLbls>
        <c:gapWidth val="95"/>
        <c:overlap val="100"/>
        <c:axId val="85260544"/>
        <c:axId val="85323776"/>
      </c:barChart>
      <c:catAx>
        <c:axId val="852605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5323776"/>
        <c:crosses val="autoZero"/>
        <c:auto val="1"/>
        <c:lblAlgn val="ctr"/>
        <c:lblOffset val="100"/>
      </c:catAx>
      <c:valAx>
        <c:axId val="85323776"/>
        <c:scaling>
          <c:orientation val="minMax"/>
        </c:scaling>
        <c:delete val="1"/>
        <c:axPos val="l"/>
        <c:numFmt formatCode="General" sourceLinked="1"/>
        <c:tickLblPos val="nextTo"/>
        <c:crossAx val="85260544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lineChart>
        <c:grouping val="stacked"/>
        <c:ser>
          <c:idx val="0"/>
          <c:order val="0"/>
          <c:dLbls>
            <c:dLbl>
              <c:idx val="2"/>
              <c:layout>
                <c:manualLayout>
                  <c:x val="-1.4571847007998219E-2"/>
                  <c:y val="-1.9075979099035627E-2"/>
                </c:manualLayout>
              </c:layout>
              <c:showVal val="1"/>
            </c:dLbl>
            <c:dLbl>
              <c:idx val="3"/>
              <c:layout>
                <c:manualLayout>
                  <c:x val="-5.8287388031992892E-3"/>
                  <c:y val="-3.8151958198070955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4.292095297282987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11704</c:v>
                </c:pt>
                <c:pt idx="1">
                  <c:v>11452</c:v>
                </c:pt>
                <c:pt idx="2">
                  <c:v>11290</c:v>
                </c:pt>
                <c:pt idx="3">
                  <c:v>11182</c:v>
                </c:pt>
                <c:pt idx="4">
                  <c:v>11091</c:v>
                </c:pt>
                <c:pt idx="5">
                  <c:v>11014</c:v>
                </c:pt>
              </c:numCache>
            </c:numRef>
          </c:val>
        </c:ser>
        <c:dLbls>
          <c:showVal val="1"/>
        </c:dLbls>
        <c:marker val="1"/>
        <c:axId val="87340160"/>
        <c:axId val="87342080"/>
      </c:lineChart>
      <c:catAx>
        <c:axId val="873401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7342080"/>
        <c:crosses val="autoZero"/>
        <c:auto val="1"/>
        <c:lblAlgn val="ctr"/>
        <c:lblOffset val="100"/>
      </c:catAx>
      <c:valAx>
        <c:axId val="87342080"/>
        <c:scaling>
          <c:orientation val="minMax"/>
        </c:scaling>
        <c:delete val="1"/>
        <c:axPos val="l"/>
        <c:numFmt formatCode="General" sourceLinked="1"/>
        <c:tickLblPos val="nextTo"/>
        <c:crossAx val="87340160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2938907548074945E-2"/>
                  <c:y val="5.4320607457593963E-2"/>
                </c:manualLayout>
              </c:layout>
              <c:showVal val="1"/>
            </c:dLbl>
            <c:dLbl>
              <c:idx val="1"/>
              <c:layout>
                <c:manualLayout>
                  <c:x val="-1.7204180661056074E-2"/>
                  <c:y val="6.9135318582391567E-2"/>
                </c:manualLayout>
              </c:layout>
              <c:showVal val="1"/>
            </c:dLbl>
            <c:dLbl>
              <c:idx val="2"/>
              <c:layout>
                <c:manualLayout>
                  <c:x val="-2.8673634435093291E-2"/>
                  <c:y val="6.4197081540792705E-2"/>
                </c:manualLayout>
              </c:layout>
              <c:showVal val="1"/>
            </c:dLbl>
            <c:dLbl>
              <c:idx val="3"/>
              <c:layout>
                <c:manualLayout>
                  <c:x val="-8.6020903305280803E-3"/>
                  <c:y val="4.4444133374394575E-2"/>
                </c:manualLayout>
              </c:layout>
              <c:showVal val="1"/>
            </c:dLbl>
            <c:dLbl>
              <c:idx val="4"/>
              <c:layout>
                <c:manualLayout>
                  <c:x val="-1.7204180661056074E-2"/>
                  <c:y val="5.9258844499192775E-2"/>
                </c:manualLayout>
              </c:layout>
              <c:showVal val="1"/>
            </c:dLbl>
            <c:dLbl>
              <c:idx val="5"/>
              <c:layout>
                <c:manualLayout>
                  <c:x val="-1.1469453774037405E-2"/>
                  <c:y val="5.432060745759396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21610.7</c:v>
                </c:pt>
                <c:pt idx="1">
                  <c:v>24976.6</c:v>
                </c:pt>
                <c:pt idx="2">
                  <c:v>27260.799999999996</c:v>
                </c:pt>
                <c:pt idx="3">
                  <c:v>28760.799999999996</c:v>
                </c:pt>
                <c:pt idx="4">
                  <c:v>30860.2</c:v>
                </c:pt>
                <c:pt idx="5">
                  <c:v>33113</c:v>
                </c:pt>
              </c:numCache>
            </c:numRef>
          </c:val>
        </c:ser>
        <c:dLbls>
          <c:showVal val="1"/>
        </c:dLbls>
        <c:marker val="1"/>
        <c:axId val="89728128"/>
        <c:axId val="89773184"/>
      </c:lineChart>
      <c:catAx>
        <c:axId val="897281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9773184"/>
        <c:crosses val="autoZero"/>
        <c:auto val="1"/>
        <c:lblAlgn val="ctr"/>
        <c:lblOffset val="100"/>
      </c:catAx>
      <c:valAx>
        <c:axId val="89773184"/>
        <c:scaling>
          <c:orientation val="minMax"/>
        </c:scaling>
        <c:delete val="1"/>
        <c:axPos val="l"/>
        <c:numFmt formatCode="General" sourceLinked="1"/>
        <c:tickLblPos val="nextTo"/>
        <c:crossAx val="89728128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-5.9259508118086009E-2"/>
                </c:manualLayout>
              </c:layout>
              <c:showVal val="1"/>
            </c:dLbl>
            <c:dLbl>
              <c:idx val="1"/>
              <c:layout>
                <c:manualLayout>
                  <c:x val="-7.2222222222222424E-2"/>
                  <c:y val="8.2962844755020262E-2"/>
                </c:manualLayout>
              </c:layout>
              <c:showVal val="1"/>
            </c:dLbl>
            <c:dLbl>
              <c:idx val="2"/>
              <c:layout>
                <c:manualLayout>
                  <c:x val="-8.3333333333333228E-3"/>
                  <c:y val="-4.7407606494468804E-2"/>
                </c:manualLayout>
              </c:layout>
              <c:showVal val="1"/>
            </c:dLbl>
            <c:dLbl>
              <c:idx val="3"/>
              <c:layout>
                <c:manualLayout>
                  <c:x val="-7.2222222222222424E-2"/>
                  <c:y val="7.870409254562052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2222222222222424E-2"/>
                  <c:y val="0.10888911286183296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104.3</c:v>
                </c:pt>
                <c:pt idx="1">
                  <c:v>103.7</c:v>
                </c:pt>
                <c:pt idx="2">
                  <c:v>104.4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97069312"/>
        <c:axId val="97275904"/>
      </c:lineChart>
      <c:catAx>
        <c:axId val="970693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7275904"/>
        <c:crosses val="autoZero"/>
        <c:auto val="1"/>
        <c:lblAlgn val="ctr"/>
        <c:lblOffset val="100"/>
      </c:catAx>
      <c:valAx>
        <c:axId val="97275904"/>
        <c:scaling>
          <c:orientation val="minMax"/>
        </c:scaling>
        <c:delete val="1"/>
        <c:axPos val="l"/>
        <c:numFmt formatCode="General" sourceLinked="1"/>
        <c:tickLblPos val="nextTo"/>
        <c:crossAx val="97069312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2.1798365122615852E-2"/>
          <c:y val="3.5095367411501824E-4"/>
          <c:w val="0.92007266121707543"/>
          <c:h val="0.71401774965704456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223.6</c:v>
                </c:pt>
                <c:pt idx="1">
                  <c:v>269</c:v>
                </c:pt>
                <c:pt idx="2" formatCode="General">
                  <c:v>282.7</c:v>
                </c:pt>
                <c:pt idx="3" formatCode="General">
                  <c:v>302.8</c:v>
                </c:pt>
                <c:pt idx="4" formatCode="General">
                  <c:v>324.7</c:v>
                </c:pt>
                <c:pt idx="5" formatCode="General">
                  <c:v>348.8</c:v>
                </c:pt>
              </c:numCache>
            </c:numRef>
          </c:val>
        </c:ser>
        <c:dLbls>
          <c:showVal val="1"/>
        </c:dLbls>
        <c:gapWidth val="95"/>
        <c:overlap val="100"/>
        <c:axId val="97561600"/>
        <c:axId val="98244480"/>
      </c:barChart>
      <c:catAx>
        <c:axId val="9756160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244480"/>
        <c:crosses val="autoZero"/>
        <c:auto val="1"/>
        <c:lblAlgn val="ctr"/>
        <c:lblOffset val="100"/>
      </c:catAx>
      <c:valAx>
        <c:axId val="98244480"/>
        <c:scaling>
          <c:orientation val="minMax"/>
        </c:scaling>
        <c:delete val="1"/>
        <c:axPos val="l"/>
        <c:numFmt formatCode="General" sourceLinked="1"/>
        <c:tickLblPos val="nextTo"/>
        <c:crossAx val="975616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4442471093815622E-2"/>
          <c:y val="0.90254431513079492"/>
          <c:w val="0.52134909566821863"/>
          <c:h val="7.6540896601648589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plotArea>
      <c:layout>
        <c:manualLayout>
          <c:layoutTarget val="inner"/>
          <c:xMode val="edge"/>
          <c:yMode val="edge"/>
          <c:x val="4.7222222222222332E-2"/>
          <c:y val="9.0902880819731649E-2"/>
          <c:w val="0.92222222222222228"/>
          <c:h val="0.54880334462517943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2.2222222222222216E-2"/>
                  <c:y val="-4.337056841830208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3333333333333367E-3"/>
                  <c:y val="-3.240740740740767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444444444444403E-2"/>
                  <c:y val="-5.070373377380853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444444444444445E-2"/>
                  <c:y val="-4.100021463833441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2222222222222251E-2"/>
                  <c:y val="-4.100021463833441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777777777778195E-3"/>
                  <c:y val="-2.677809195852814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137.6</c:v>
                </c:pt>
                <c:pt idx="1">
                  <c:v>116.3</c:v>
                </c:pt>
                <c:pt idx="2">
                  <c:v>100</c:v>
                </c:pt>
                <c:pt idx="3">
                  <c:v>103</c:v>
                </c:pt>
                <c:pt idx="4">
                  <c:v>103</c:v>
                </c:pt>
                <c:pt idx="5">
                  <c:v>103.2</c:v>
                </c:pt>
              </c:numCache>
            </c:numRef>
          </c:val>
        </c:ser>
        <c:dLbls>
          <c:showVal val="1"/>
        </c:dLbls>
        <c:marker val="1"/>
        <c:axId val="99529088"/>
        <c:axId val="99531776"/>
      </c:lineChart>
      <c:catAx>
        <c:axId val="99529088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99531776"/>
        <c:crosses val="autoZero"/>
        <c:auto val="1"/>
        <c:lblAlgn val="ctr"/>
        <c:lblOffset val="100"/>
      </c:catAx>
      <c:valAx>
        <c:axId val="99531776"/>
        <c:scaling>
          <c:orientation val="minMax"/>
        </c:scaling>
        <c:delete val="1"/>
        <c:axPos val="l"/>
        <c:numFmt formatCode="General" sourceLinked="1"/>
        <c:tickLblPos val="nextTo"/>
        <c:crossAx val="995290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333333333333341"/>
          <c:y val="0.8015371837584071"/>
          <c:w val="0.80555555555555569"/>
          <c:h val="0.10823787710946745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3.15412257593152E-2"/>
          <c:y val="0.11198200356562633"/>
          <c:w val="0.9369175484813701"/>
          <c:h val="0.59014817536406949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General</c:formatCode>
                <c:ptCount val="6"/>
                <c:pt idx="0">
                  <c:v>3.0680000000000001</c:v>
                </c:pt>
                <c:pt idx="1">
                  <c:v>3.71</c:v>
                </c:pt>
                <c:pt idx="2" formatCode="0.0">
                  <c:v>3</c:v>
                </c:pt>
                <c:pt idx="3">
                  <c:v>3.71</c:v>
                </c:pt>
                <c:pt idx="4">
                  <c:v>3.3</c:v>
                </c:pt>
                <c:pt idx="5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101532416"/>
        <c:axId val="101534336"/>
      </c:barChart>
      <c:catAx>
        <c:axId val="1015324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534336"/>
        <c:crosses val="autoZero"/>
        <c:auto val="1"/>
        <c:lblAlgn val="ctr"/>
        <c:lblOffset val="100"/>
      </c:catAx>
      <c:valAx>
        <c:axId val="101534336"/>
        <c:scaling>
          <c:orientation val="minMax"/>
        </c:scaling>
        <c:delete val="1"/>
        <c:axPos val="l"/>
        <c:numFmt formatCode="General" sourceLinked="1"/>
        <c:tickLblPos val="nextTo"/>
        <c:crossAx val="1015324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146612287215396"/>
          <c:y val="0.86724180823331964"/>
          <c:w val="0.44753364322154893"/>
          <c:h val="6.234190006405619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plotArea>
      <c:layout>
        <c:manualLayout>
          <c:layoutTarget val="inner"/>
          <c:xMode val="edge"/>
          <c:yMode val="edge"/>
          <c:x val="3.0555555555555582E-2"/>
          <c:y val="3.4027413240011649E-2"/>
          <c:w val="0.93888888888889255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6.666688538932633E-2"/>
                  <c:y val="-4.6090212388261054E-2"/>
                </c:manualLayout>
              </c:layout>
              <c:showVal val="1"/>
            </c:dLbl>
            <c:dLbl>
              <c:idx val="1"/>
              <c:layout>
                <c:manualLayout>
                  <c:x val="-2.7777777777778195E-3"/>
                  <c:y val="-2.9629422249596388E-2"/>
                </c:manualLayout>
              </c:layout>
              <c:showVal val="1"/>
            </c:dLbl>
            <c:dLbl>
              <c:idx val="4"/>
              <c:layout>
                <c:manualLayout>
                  <c:x val="-3.888888888888889E-2"/>
                  <c:y val="-6.224278395251883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99.4</c:v>
                </c:pt>
                <c:pt idx="1">
                  <c:v>121.1</c:v>
                </c:pt>
                <c:pt idx="2">
                  <c:v>80.7</c:v>
                </c:pt>
                <c:pt idx="3">
                  <c:v>123.3</c:v>
                </c:pt>
                <c:pt idx="4">
                  <c:v>89.2</c:v>
                </c:pt>
                <c:pt idx="5">
                  <c:v>106.1</c:v>
                </c:pt>
              </c:numCache>
            </c:numRef>
          </c:val>
        </c:ser>
        <c:dLbls>
          <c:showVal val="1"/>
        </c:dLbls>
        <c:marker val="1"/>
        <c:axId val="101917824"/>
        <c:axId val="101919360"/>
      </c:lineChart>
      <c:catAx>
        <c:axId val="101917824"/>
        <c:scaling>
          <c:orientation val="minMax"/>
        </c:scaling>
        <c:delete val="1"/>
        <c:axPos val="b"/>
        <c:numFmt formatCode="General" sourceLinked="1"/>
        <c:tickLblPos val="nextTo"/>
        <c:crossAx val="101919360"/>
        <c:crosses val="autoZero"/>
        <c:auto val="1"/>
        <c:lblAlgn val="ctr"/>
        <c:lblOffset val="100"/>
      </c:catAx>
      <c:valAx>
        <c:axId val="101919360"/>
        <c:scaling>
          <c:orientation val="minMax"/>
        </c:scaling>
        <c:delete val="1"/>
        <c:axPos val="l"/>
        <c:numFmt formatCode="General" sourceLinked="1"/>
        <c:tickLblPos val="nextTo"/>
        <c:crossAx val="1019178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5587226596675416"/>
          <c:y val="0.89128127679738878"/>
          <c:w val="0.36603324584426988"/>
          <c:h val="9.884222805482656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/>
              <a:t>2019 год</a:t>
            </a:r>
          </a:p>
        </c:rich>
      </c:tx>
      <c:layout>
        <c:manualLayout>
          <c:xMode val="edge"/>
          <c:yMode val="edge"/>
          <c:x val="0.48265266841644838"/>
          <c:y val="2.7777777777777936E-2"/>
        </c:manualLayout>
      </c:layout>
    </c:title>
    <c:plotArea>
      <c:layout>
        <c:manualLayout>
          <c:layoutTarget val="inner"/>
          <c:xMode val="edge"/>
          <c:yMode val="edge"/>
          <c:x val="0.19678587051618548"/>
          <c:y val="0.19288568095654707"/>
          <c:w val="0.40920625546806644"/>
          <c:h val="0.68201042578011051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1562051618547682"/>
                  <c:y val="-0.2027183581219022"/>
                </c:manualLayout>
              </c:layout>
              <c:showPercent val="1"/>
            </c:dLbl>
            <c:dLbl>
              <c:idx val="2"/>
              <c:layout>
                <c:manualLayout>
                  <c:x val="7.5234251968503932E-2"/>
                  <c:y val="0.14043124817731206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Лист1!$O$3:$Q$3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Лист1!$O$4:$Q$4</c:f>
              <c:numCache>
                <c:formatCode>0.0</c:formatCode>
                <c:ptCount val="3"/>
                <c:pt idx="0" formatCode="General">
                  <c:v>6975.3</c:v>
                </c:pt>
                <c:pt idx="1">
                  <c:v>290.60000000000002</c:v>
                </c:pt>
                <c:pt idx="2" formatCode="General">
                  <c:v>807.4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2240419947506553"/>
          <c:y val="0.106365923009624"/>
          <c:w val="0.36074715660542361"/>
          <c:h val="0.72530475357247248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en-US" dirty="0"/>
              <a:t>20</a:t>
            </a:r>
            <a:r>
              <a:rPr lang="ru-RU" dirty="0"/>
              <a:t>20 </a:t>
            </a:r>
            <a:r>
              <a:rPr lang="ru-RU" dirty="0" smtClean="0"/>
              <a:t>год*</a:t>
            </a:r>
            <a:endParaRPr lang="en-US" dirty="0"/>
          </a:p>
        </c:rich>
      </c:tx>
      <c:layout>
        <c:manualLayout>
          <c:xMode val="edge"/>
          <c:yMode val="edge"/>
          <c:x val="0.45209711286089233"/>
          <c:y val="5.0925925925925923E-2"/>
        </c:manualLayout>
      </c:layout>
    </c:title>
    <c:plotArea>
      <c:layout>
        <c:manualLayout>
          <c:layoutTarget val="inner"/>
          <c:xMode val="edge"/>
          <c:yMode val="edge"/>
          <c:x val="0.14123031496062993"/>
          <c:y val="0.17899679206765862"/>
          <c:w val="0.41198403324584643"/>
          <c:h val="0.68664005540974238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Лист1!$C$3:$E$3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Лист1!$C$4:$E$4</c:f>
              <c:numCache>
                <c:formatCode>General</c:formatCode>
                <c:ptCount val="3"/>
                <c:pt idx="0">
                  <c:v>0</c:v>
                </c:pt>
                <c:pt idx="1">
                  <c:v>144.80000000000001</c:v>
                </c:pt>
                <c:pt idx="2">
                  <c:v>402.3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751819772528437"/>
          <c:y val="0.21284740449110612"/>
          <c:w val="0.42185826771653634"/>
          <c:h val="0.5725269757946923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2021 </a:t>
            </a:r>
            <a:r>
              <a:rPr lang="ru-RU" dirty="0" smtClean="0"/>
              <a:t>год*</a:t>
            </a:r>
            <a:endParaRPr lang="ru-RU" dirty="0"/>
          </a:p>
        </c:rich>
      </c:tx>
      <c:layout>
        <c:manualLayout>
          <c:xMode val="edge"/>
          <c:yMode val="edge"/>
          <c:x val="0.48265266841644838"/>
          <c:y val="2.7777777777777936E-2"/>
        </c:manualLayout>
      </c:layout>
    </c:title>
    <c:plotArea>
      <c:layout>
        <c:manualLayout>
          <c:layoutTarget val="inner"/>
          <c:xMode val="edge"/>
          <c:yMode val="edge"/>
          <c:x val="0.15511920384951891"/>
          <c:y val="0.17899679206765862"/>
          <c:w val="0.40920625546806644"/>
          <c:h val="0.6820104257801105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144.80000000000001</c:v>
                </c:pt>
                <c:pt idx="2">
                  <c:v>402.3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751819772528437"/>
          <c:y val="0.18043999708369843"/>
          <c:w val="0.39963604549431331"/>
          <c:h val="0.6882677165354336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dirty="0"/>
              <a:t>2022 </a:t>
            </a:r>
            <a:r>
              <a:rPr lang="ru-RU" dirty="0" smtClean="0"/>
              <a:t>год*</a:t>
            </a:r>
            <a:endParaRPr lang="ru-RU" dirty="0"/>
          </a:p>
        </c:rich>
      </c:tx>
      <c:layout>
        <c:manualLayout>
          <c:xMode val="edge"/>
          <c:yMode val="edge"/>
          <c:x val="0.46742366579177702"/>
          <c:y val="2.7777777777777936E-2"/>
        </c:manualLayout>
      </c:layout>
    </c:title>
    <c:plotArea>
      <c:layout>
        <c:manualLayout>
          <c:layoutTarget val="inner"/>
          <c:xMode val="edge"/>
          <c:yMode val="edge"/>
          <c:x val="0.17178587051618549"/>
          <c:y val="0.17899679206765862"/>
          <c:w val="0.41476181102362197"/>
          <c:h val="0.69126968503937003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cat>
            <c:strRef>
              <c:f>Лист1!$K$3:$M$3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Лист1!$K$4:$M$4</c:f>
              <c:numCache>
                <c:formatCode>0.0</c:formatCode>
                <c:ptCount val="3"/>
                <c:pt idx="0" formatCode="General">
                  <c:v>0</c:v>
                </c:pt>
                <c:pt idx="1">
                  <c:v>151</c:v>
                </c:pt>
                <c:pt idx="2" formatCode="General">
                  <c:v>419.5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62240419947506553"/>
          <c:y val="0.12951407115777194"/>
          <c:w val="0.37463604549431334"/>
          <c:h val="0.753082531350247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3.333333333333334E-2"/>
          <c:y val="8.0069430835129754E-2"/>
          <c:w val="0.45349125109361327"/>
          <c:h val="0.78441180899256358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отраслям'!$A$4:$A$9</c:f>
              <c:strCache>
                <c:ptCount val="6"/>
                <c:pt idx="0">
                  <c:v>Отрасли социальной сферы-56,7% </c:v>
                </c:pt>
                <c:pt idx="1">
                  <c:v>Общегосударственные вопросы-10,4%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экономика-17,9%</c:v>
                </c:pt>
                <c:pt idx="4">
                  <c:v>Межбюджетные трансферты общего характера-12,0%</c:v>
                </c:pt>
                <c:pt idx="5">
                  <c:v>прочие расходы-2,0%</c:v>
                </c:pt>
              </c:strCache>
            </c:strRef>
          </c:cat>
          <c:val>
            <c:numRef>
              <c:f>'по основным отраслям'!$B$4:$B$9</c:f>
              <c:numCache>
                <c:formatCode>General</c:formatCode>
                <c:ptCount val="6"/>
                <c:pt idx="0">
                  <c:v>56.7</c:v>
                </c:pt>
                <c:pt idx="1">
                  <c:v>10.4</c:v>
                </c:pt>
                <c:pt idx="2">
                  <c:v>1</c:v>
                </c:pt>
                <c:pt idx="3">
                  <c:v>17.899999999999999</c:v>
                </c:pt>
                <c:pt idx="4">
                  <c:v>12</c:v>
                </c:pt>
                <c:pt idx="5">
                  <c:v>2</c:v>
                </c:pt>
              </c:numCache>
            </c:numRef>
          </c:val>
        </c:ser>
        <c:firstSliceAng val="255"/>
      </c:pieChart>
      <c:spPr>
        <a:noFill/>
        <a:ln w="25400">
          <a:noFill/>
        </a:ln>
      </c:spPr>
    </c:plotArea>
    <c:legend>
      <c:legendPos val="r"/>
      <c:legendEntry>
        <c:idx val="3"/>
        <c:txPr>
          <a:bodyPr/>
          <a:lstStyle/>
          <a:p>
            <a:pPr rtl="0"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8245144356955388"/>
          <c:y val="0.13551459855947709"/>
          <c:w val="0.49532633420822653"/>
          <c:h val="0.83863194923135009"/>
        </c:manualLayout>
      </c:layout>
      <c:txPr>
        <a:bodyPr/>
        <a:lstStyle/>
        <a:p>
          <a:pPr rtl="0"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>
        <a:rot lat="0" lon="0" rev="0"/>
      </a:lightRig>
    </a:scene3d>
    <a:sp3d>
      <a:bevelT w="0"/>
    </a:sp3d>
  </c:sp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6.2924321959755114E-2"/>
          <c:y val="5.0925925925925923E-2"/>
          <c:w val="0.46944444444444522"/>
          <c:h val="0.78240740740740744"/>
        </c:manualLayout>
      </c:layout>
      <c:pieChart>
        <c:varyColors val="1"/>
        <c:ser>
          <c:idx val="0"/>
          <c:order val="0"/>
          <c:cat>
            <c:strRef>
              <c:f>'по основным отраслям'!$A$18:$A$23</c:f>
              <c:strCache>
                <c:ptCount val="6"/>
                <c:pt idx="0">
                  <c:v>Отрасли социальной сферы-63,1% </c:v>
                </c:pt>
                <c:pt idx="1">
                  <c:v>Общегосударственные вопросы-9,7%</c:v>
                </c:pt>
                <c:pt idx="2">
                  <c:v>Национальная безопасность и правоохранительная деятельность-1,0%</c:v>
                </c:pt>
                <c:pt idx="3">
                  <c:v>Национальная экономика-10,7%</c:v>
                </c:pt>
                <c:pt idx="4">
                  <c:v>Межбюджетные трансферты общего характера-12,7%</c:v>
                </c:pt>
                <c:pt idx="5">
                  <c:v>прочие расходы-1,5%</c:v>
                </c:pt>
              </c:strCache>
            </c:strRef>
          </c:cat>
          <c:val>
            <c:numRef>
              <c:f>'по основным отраслям'!$B$18:$B$23</c:f>
              <c:numCache>
                <c:formatCode>General</c:formatCode>
                <c:ptCount val="6"/>
                <c:pt idx="0">
                  <c:v>63.1</c:v>
                </c:pt>
                <c:pt idx="1">
                  <c:v>9.7000000000000011</c:v>
                </c:pt>
                <c:pt idx="2">
                  <c:v>1</c:v>
                </c:pt>
                <c:pt idx="3">
                  <c:v>10.7</c:v>
                </c:pt>
                <c:pt idx="4">
                  <c:v>12.7</c:v>
                </c:pt>
                <c:pt idx="5">
                  <c:v>2.8</c:v>
                </c:pt>
              </c:numCache>
            </c:numRef>
          </c:val>
        </c:ser>
        <c:firstSliceAng val="242"/>
      </c:pieChart>
      <c:spPr>
        <a:noFill/>
        <a:ln w="25400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2967366579177599"/>
          <c:y val="2.9104695246427531E-2"/>
          <c:w val="0.40643744531933501"/>
          <c:h val="0.92327209098862639"/>
        </c:manualLayout>
      </c:layout>
      <c:txPr>
        <a:bodyPr/>
        <a:lstStyle/>
        <a:p>
          <a:pPr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plotArea>
      <c:layout>
        <c:manualLayout>
          <c:layoutTarget val="inner"/>
          <c:xMode val="edge"/>
          <c:yMode val="edge"/>
          <c:x val="1.6666666666666701E-2"/>
          <c:y val="0.22061149271234759"/>
          <c:w val="0.48723162729658775"/>
          <c:h val="0.6219978220807526"/>
        </c:manualLayout>
      </c:layout>
      <c:pieChart>
        <c:varyColors val="1"/>
        <c:ser>
          <c:idx val="0"/>
          <c:order val="0"/>
          <c:cat>
            <c:strRef>
              <c:f>'по основным отраслям'!$A$34:$A$39</c:f>
              <c:strCache>
                <c:ptCount val="6"/>
                <c:pt idx="0">
                  <c:v>Отрасли социальной сферы-62,5% </c:v>
                </c:pt>
                <c:pt idx="1">
                  <c:v>Общегосударственные вопросы-9,6%</c:v>
                </c:pt>
                <c:pt idx="2">
                  <c:v>Национальная безопасность и правоохранительная деятельность-1,1%</c:v>
                </c:pt>
                <c:pt idx="3">
                  <c:v>Национальная экономика-10,5%</c:v>
                </c:pt>
                <c:pt idx="4">
                  <c:v>Межбюджетные трансферты общего характера-12,5%</c:v>
                </c:pt>
                <c:pt idx="5">
                  <c:v>прочие расходы-3,8%</c:v>
                </c:pt>
              </c:strCache>
            </c:strRef>
          </c:cat>
          <c:val>
            <c:numRef>
              <c:f>'по основным отраслям'!$B$34:$B$39</c:f>
              <c:numCache>
                <c:formatCode>General</c:formatCode>
                <c:ptCount val="6"/>
                <c:pt idx="0">
                  <c:v>62.5</c:v>
                </c:pt>
                <c:pt idx="1">
                  <c:v>9.6</c:v>
                </c:pt>
                <c:pt idx="2">
                  <c:v>1.1000000000000001</c:v>
                </c:pt>
                <c:pt idx="3">
                  <c:v>10.5</c:v>
                </c:pt>
                <c:pt idx="4">
                  <c:v>12.5</c:v>
                </c:pt>
                <c:pt idx="5">
                  <c:v>3.8</c:v>
                </c:pt>
              </c:numCache>
            </c:numRef>
          </c:val>
        </c:ser>
        <c:firstSliceAng val="24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86264216972878"/>
          <c:y val="0.19981850672921203"/>
          <c:w val="0.45470691163604582"/>
          <c:h val="0.63325124253085441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plotArea>
      <c:layout/>
      <c:barChart>
        <c:barDir val="bar"/>
        <c:grouping val="stacked"/>
        <c:ser>
          <c:idx val="0"/>
          <c:order val="0"/>
          <c:dLbls>
            <c:dLbl>
              <c:idx val="3"/>
              <c:layout>
                <c:manualLayout>
                  <c:x val="5.555555555555555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="1">
                        <a:latin typeface="Times New Roman" pitchFamily="18" charset="0"/>
                        <a:cs typeface="Times New Roman" pitchFamily="18" charset="0"/>
                      </a:rPr>
                      <a:t>0,7</a:t>
                    </a:r>
                    <a:endParaRPr lang="en-US" sz="12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'соц сфера'!$O$34:$O$37</c:f>
              <c:numCache>
                <c:formatCode>General</c:formatCode>
                <c:ptCount val="4"/>
                <c:pt idx="0">
                  <c:v>2022</c:v>
                </c:pt>
                <c:pt idx="1">
                  <c:v>2021</c:v>
                </c:pt>
                <c:pt idx="2">
                  <c:v>2020</c:v>
                </c:pt>
                <c:pt idx="3">
                  <c:v>2019</c:v>
                </c:pt>
              </c:numCache>
            </c:numRef>
          </c:cat>
          <c:val>
            <c:numRef>
              <c:f>'соц сфера'!$P$34:$P$37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1.1000000000000001</c:v>
                </c:pt>
                <c:pt idx="2" formatCode="0.0">
                  <c:v>2</c:v>
                </c:pt>
                <c:pt idx="3">
                  <c:v>0.70000000000000062</c:v>
                </c:pt>
              </c:numCache>
            </c:numRef>
          </c:val>
        </c:ser>
        <c:dLbls>
          <c:showVal val="1"/>
        </c:dLbls>
        <c:gapWidth val="95"/>
        <c:overlap val="100"/>
        <c:axId val="113102848"/>
        <c:axId val="113104384"/>
      </c:barChart>
      <c:catAx>
        <c:axId val="113102848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3104384"/>
        <c:crosses val="autoZero"/>
        <c:auto val="1"/>
        <c:lblAlgn val="ctr"/>
        <c:lblOffset val="100"/>
      </c:catAx>
      <c:valAx>
        <c:axId val="113104384"/>
        <c:scaling>
          <c:orientation val="minMax"/>
        </c:scaling>
        <c:delete val="1"/>
        <c:axPos val="b"/>
        <c:numFmt formatCode="General" sourceLinked="1"/>
        <c:tickLblPos val="nextTo"/>
        <c:crossAx val="113102848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val>
            <c:numRef>
              <c:f>'соц сфера'!$B$20:$B$21</c:f>
              <c:numCache>
                <c:formatCode>General</c:formatCode>
                <c:ptCount val="2"/>
                <c:pt idx="0">
                  <c:v>387.8</c:v>
                </c:pt>
                <c:pt idx="1">
                  <c:v>234.9</c:v>
                </c:pt>
              </c:numCache>
            </c:numRef>
          </c:val>
        </c:ser>
        <c:firstSliceAng val="0"/>
        <c:holeSize val="74"/>
      </c:doughnutChart>
    </c:plotArea>
    <c:plotVisOnly val="1"/>
    <c:dispBlanksAs val="zero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3.4578617345396821E-2"/>
          <c:y val="2.2222151524213737E-2"/>
          <c:w val="0.9308427653092064"/>
          <c:h val="0.95555569695157294"/>
        </c:manualLayout>
      </c:layout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5.0968436430169892E-2"/>
                  <c:y val="0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4111947097933405E-2"/>
                  <c:y val="-4.0403911862206959E-3"/>
                </c:manualLayout>
              </c:layout>
              <c:showVal val="1"/>
            </c:dLbl>
            <c:dLbl>
              <c:idx val="2"/>
              <c:layout>
                <c:manualLayout>
                  <c:x val="6.8394871473729774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6.0947968957955907E-2"/>
                  <c:y val="4.040391186220695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5,0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7.4407392547008636E-2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9.0186330976030543E-2"/>
                  <c:y val="4.0403911862207653E-3"/>
                </c:manualLayout>
              </c:layout>
              <c:showVal val="1"/>
            </c:dLbl>
            <c:dLbl>
              <c:idx val="6"/>
              <c:layout>
                <c:manualLayout>
                  <c:x val="0.12229345587909519"/>
                  <c:y val="0"/>
                </c:manualLayout>
              </c:layout>
              <c:showVal val="1"/>
            </c:dLbl>
            <c:dLbl>
              <c:idx val="7"/>
              <c:layout>
                <c:manualLayout>
                  <c:x val="0.11915019273185692"/>
                  <c:y val="2.0201955931103441E-3"/>
                </c:manualLayout>
              </c:layout>
              <c:showVal val="1"/>
            </c:dLbl>
            <c:dLbl>
              <c:idx val="8"/>
              <c:layout>
                <c:manualLayout>
                  <c:x val="0.14231464858644788"/>
                  <c:y val="-2.0201955931103441E-3"/>
                </c:manualLayout>
              </c:layout>
              <c:showVal val="1"/>
            </c:dLbl>
            <c:dLbl>
              <c:idx val="9"/>
              <c:layout>
                <c:manualLayout>
                  <c:x val="0.14750317383193251"/>
                  <c:y val="2.0201955931103441E-3"/>
                </c:manualLayout>
              </c:layout>
              <c:showVal val="1"/>
            </c:dLbl>
            <c:dLbl>
              <c:idx val="10"/>
              <c:layout>
                <c:manualLayout>
                  <c:x val="0.18931582604158492"/>
                  <c:y val="-2.0201955931103441E-3"/>
                </c:manualLayout>
              </c:layout>
              <c:showVal val="1"/>
            </c:dLbl>
            <c:dLbl>
              <c:idx val="11"/>
              <c:layout>
                <c:manualLayout>
                  <c:x val="0.24226764443874596"/>
                  <c:y val="2.0201955931103441E-3"/>
                </c:manualLayout>
              </c:layout>
              <c:showVal val="1"/>
            </c:dLbl>
            <c:dLbl>
              <c:idx val="12"/>
              <c:layout>
                <c:manualLayout>
                  <c:x val="4.3033770101627514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мп!$B$3:$N$3</c:f>
              <c:strCache>
                <c:ptCount val="13"/>
                <c:pt idx="0">
                  <c:v>Управление муниципальной собственностью Княгининского муниципального района</c:v>
                </c:pt>
                <c:pt idx="1">
                  <c:v>Улучшение условий и охраны труда в организациях Княгининского муниципального района</c:v>
                </c:pt>
                <c:pt idx="2">
                  <c:v>Развитие предпринимательства Княгининского муниципального района Нижегородской области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Социальная поддержка граждан Княгининского муниципального района Нижегородской области</c:v>
                </c:pt>
                <c:pt idx="5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6">
                  <c:v>Развитие физической культуры и спорта Княгининского муниципального района Нижегородской области</c:v>
                </c:pt>
                <c:pt idx="7">
                  <c:v>Информационное общество Княгининского муниципального района Нижегородской области</c:v>
                </c:pt>
                <c:pt idx="8">
                  <c:v>Обеспечение безопасности жизни населения Княгининского муниципального района Нижегородской области</c:v>
                </c:pt>
                <c:pt idx="9">
                  <c:v>Развитие агропромышленного комплекса Княгининского муниципального района Нижегородской области</c:v>
                </c:pt>
                <c:pt idx="10">
                  <c:v>Развитие культуры Княгининского муниципального района Нижегородской области</c:v>
                </c:pt>
                <c:pt idx="11">
                  <c:v>Управление муниципальными финансами Княгининского муниципального района</c:v>
                </c:pt>
                <c:pt idx="12">
                  <c:v>Развитие образования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мп!$B$4:$N$4</c:f>
              <c:numCache>
                <c:formatCode>General</c:formatCode>
                <c:ptCount val="13"/>
                <c:pt idx="0">
                  <c:v>0.2</c:v>
                </c:pt>
                <c:pt idx="1">
                  <c:v>0.4</c:v>
                </c:pt>
                <c:pt idx="2">
                  <c:v>1.2</c:v>
                </c:pt>
                <c:pt idx="3">
                  <c:v>5</c:v>
                </c:pt>
                <c:pt idx="4">
                  <c:v>5.9</c:v>
                </c:pt>
                <c:pt idx="5">
                  <c:v>12.3</c:v>
                </c:pt>
                <c:pt idx="6">
                  <c:v>28.1</c:v>
                </c:pt>
                <c:pt idx="7">
                  <c:v>30.3</c:v>
                </c:pt>
                <c:pt idx="8">
                  <c:v>35.1</c:v>
                </c:pt>
                <c:pt idx="9">
                  <c:v>40.4</c:v>
                </c:pt>
                <c:pt idx="10">
                  <c:v>60.1</c:v>
                </c:pt>
                <c:pt idx="11">
                  <c:v>75.400000000000006</c:v>
                </c:pt>
                <c:pt idx="12">
                  <c:v>171.1</c:v>
                </c:pt>
              </c:numCache>
            </c:numRef>
          </c:val>
        </c:ser>
        <c:dLbls>
          <c:showVal val="1"/>
        </c:dLbls>
        <c:gapWidth val="95"/>
        <c:overlap val="100"/>
        <c:axId val="114586368"/>
        <c:axId val="114588672"/>
      </c:barChart>
      <c:catAx>
        <c:axId val="1145863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4588672"/>
        <c:crosses val="autoZero"/>
        <c:auto val="1"/>
        <c:lblAlgn val="l"/>
        <c:lblOffset val="100"/>
      </c:catAx>
      <c:valAx>
        <c:axId val="114588672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14586368"/>
        <c:crosses val="autoZero"/>
        <c:crossBetween val="between"/>
      </c:valAx>
    </c:plotArea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117360128"/>
        <c:axId val="121245696"/>
      </c:barChart>
      <c:catAx>
        <c:axId val="117360128"/>
        <c:scaling>
          <c:orientation val="minMax"/>
        </c:scaling>
        <c:delete val="1"/>
        <c:axPos val="b"/>
        <c:title>
          <c:layout/>
        </c:title>
        <c:majorTickMark val="none"/>
        <c:tickLblPos val="none"/>
        <c:crossAx val="121245696"/>
        <c:crosses val="autoZero"/>
        <c:auto val="1"/>
        <c:lblAlgn val="ctr"/>
        <c:lblOffset val="100"/>
      </c:catAx>
      <c:valAx>
        <c:axId val="121245696"/>
        <c:scaling>
          <c:orientation val="minMax"/>
        </c:scaling>
        <c:delete val="1"/>
        <c:axPos val="l"/>
        <c:title>
          <c:layout/>
        </c:title>
        <c:numFmt formatCode="General" sourceLinked="1"/>
        <c:majorTickMark val="none"/>
        <c:tickLblPos val="none"/>
        <c:crossAx val="117360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stacked"/>
        <c:gapWidth val="55"/>
        <c:overlap val="100"/>
        <c:axId val="125496320"/>
        <c:axId val="127511936"/>
      </c:barChart>
      <c:catAx>
        <c:axId val="125496320"/>
        <c:scaling>
          <c:orientation val="minMax"/>
        </c:scaling>
        <c:axPos val="b"/>
        <c:title>
          <c:layout/>
        </c:title>
        <c:majorTickMark val="none"/>
        <c:tickLblPos val="nextTo"/>
        <c:crossAx val="127511936"/>
        <c:crosses val="autoZero"/>
        <c:auto val="1"/>
        <c:lblAlgn val="ctr"/>
        <c:lblOffset val="100"/>
      </c:catAx>
      <c:valAx>
        <c:axId val="127511936"/>
        <c:scaling>
          <c:orientation val="minMax"/>
        </c:scaling>
        <c:delete val="1"/>
        <c:axPos val="l"/>
        <c:majorGridlines/>
        <c:title>
          <c:layout/>
        </c:title>
        <c:numFmt formatCode="General" sourceLinked="1"/>
        <c:majorTickMark val="none"/>
        <c:tickLblPos val="none"/>
        <c:crossAx val="12549632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4741.3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 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5292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 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5240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 год 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5288</c:v>
                </c:pt>
              </c:numCache>
            </c:numRef>
          </c:val>
        </c:ser>
        <c:shape val="cylinder"/>
        <c:axId val="133079808"/>
        <c:axId val="133081344"/>
        <c:axId val="0"/>
      </c:bar3DChart>
      <c:catAx>
        <c:axId val="133079808"/>
        <c:scaling>
          <c:orientation val="minMax"/>
        </c:scaling>
        <c:delete val="1"/>
        <c:axPos val="b"/>
        <c:tickLblPos val="nextTo"/>
        <c:crossAx val="133081344"/>
        <c:crosses val="autoZero"/>
        <c:auto val="1"/>
        <c:lblAlgn val="ctr"/>
        <c:lblOffset val="100"/>
      </c:catAx>
      <c:valAx>
        <c:axId val="133081344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3307980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cat>
            <c:strRef>
              <c:f>'фин помощь'!$B$5:$B$6</c:f>
              <c:strCache>
                <c:ptCount val="2"/>
                <c:pt idx="0">
                  <c:v>до распределения финансовой помощи</c:v>
                </c:pt>
                <c:pt idx="1">
                  <c:v>после распределения финансовой помощи</c:v>
                </c:pt>
              </c:strCache>
            </c:strRef>
          </c:cat>
          <c:val>
            <c:numRef>
              <c:f>'фин помощь'!$C$5:$C$6</c:f>
              <c:numCache>
                <c:formatCode>General</c:formatCode>
                <c:ptCount val="2"/>
                <c:pt idx="0">
                  <c:v>3032</c:v>
                </c:pt>
                <c:pt idx="1">
                  <c:v>6883.4</c:v>
                </c:pt>
              </c:numCache>
            </c:numRef>
          </c:val>
        </c:ser>
        <c:overlap val="100"/>
        <c:axId val="139364224"/>
        <c:axId val="141041664"/>
      </c:barChart>
      <c:catAx>
        <c:axId val="1393642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1041664"/>
        <c:crosses val="autoZero"/>
        <c:auto val="1"/>
        <c:lblAlgn val="ctr"/>
        <c:lblOffset val="100"/>
      </c:catAx>
      <c:valAx>
        <c:axId val="141041664"/>
        <c:scaling>
          <c:orientation val="minMax"/>
        </c:scaling>
        <c:axPos val="l"/>
        <c:majorGridlines/>
        <c:numFmt formatCode="General" sourceLinked="1"/>
        <c:tickLblPos val="nextTo"/>
        <c:crossAx val="13936422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.26805555555555555"/>
          <c:y val="3.0092592592592591E-2"/>
          <c:w val="0.51388888888888884"/>
          <c:h val="0.85648148148148162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9580468066491688"/>
                  <c:y val="-0.17151975794692556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5</a:t>
                    </a:r>
                    <a:r>
                      <a:rPr lang="ru-RU" sz="1600" dirty="0" smtClean="0"/>
                      <a:t>8,0</a:t>
                    </a:r>
                    <a:r>
                      <a:rPr lang="en-US" sz="1600" dirty="0" smtClean="0"/>
                      <a:t>%</a:t>
                    </a:r>
                    <a:endParaRPr lang="en-US" sz="1600" dirty="0"/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0.15691776027996776"/>
                  <c:y val="0.24258420822397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dirty="0" smtClean="0"/>
                      <a:t>4</a:t>
                    </a:r>
                    <a:r>
                      <a:rPr lang="ru-RU" sz="1600" dirty="0" smtClean="0"/>
                      <a:t>2,0%</a:t>
                    </a:r>
                    <a:endParaRPr lang="en-US" sz="1600" dirty="0"/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</c:dLbls>
          <c:val>
            <c:numRef>
              <c:f>'фин помощь'!$C$14:$C$15</c:f>
              <c:numCache>
                <c:formatCode>General</c:formatCode>
                <c:ptCount val="2"/>
                <c:pt idx="0">
                  <c:v>25516.5</c:v>
                </c:pt>
                <c:pt idx="1">
                  <c:v>18981.599999999897</c:v>
                </c:pt>
              </c:numCache>
            </c:numRef>
          </c:val>
        </c:ser>
        <c:dLbls>
          <c:showPercent val="1"/>
        </c:dLbls>
        <c:firstSliceAng val="122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4FA7F2-F8C6-4519-8F44-24F650523F8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F8A6D57A-90FC-4730-84EB-FA274A2EAE74}">
      <dgm:prSet custT="1"/>
      <dgm:spPr/>
      <dgm:t>
        <a:bodyPr/>
        <a:lstStyle/>
        <a:p>
          <a:pPr algn="ctr" rtl="0"/>
          <a:endParaRPr lang="ru-RU" sz="1800" b="1" smtClean="0">
            <a:latin typeface="Times New Roman" pitchFamily="18" charset="0"/>
            <a:cs typeface="Times New Roman" pitchFamily="18" charset="0"/>
          </a:endParaRPr>
        </a:p>
        <a:p>
          <a:pPr algn="ctr" rtl="0"/>
          <a:r>
            <a:rPr lang="ru-RU" sz="1800" b="1" smtClean="0">
              <a:latin typeface="Times New Roman" pitchFamily="18" charset="0"/>
              <a:cs typeface="Times New Roman" pitchFamily="18" charset="0"/>
            </a:rPr>
            <a:t>Содержание и ремонт автомобильных дорог</a:t>
          </a:r>
        </a:p>
        <a:p>
          <a:pPr algn="l" rtl="0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D025FA8-4033-4745-B0CA-2C2719D7D4D0}" type="parTrans" cxnId="{1231E7DB-9473-4C2F-A9D1-0B2BF377244B}">
      <dgm:prSet/>
      <dgm:spPr/>
      <dgm:t>
        <a:bodyPr/>
        <a:lstStyle/>
        <a:p>
          <a:endParaRPr lang="ru-RU"/>
        </a:p>
      </dgm:t>
    </dgm:pt>
    <dgm:pt modelId="{FDF9BE73-BC67-403F-BE55-E5E1BBABF45E}" type="sibTrans" cxnId="{1231E7DB-9473-4C2F-A9D1-0B2BF377244B}">
      <dgm:prSet/>
      <dgm:spPr/>
      <dgm:t>
        <a:bodyPr/>
        <a:lstStyle/>
        <a:p>
          <a:endParaRPr lang="ru-RU"/>
        </a:p>
      </dgm:t>
    </dgm:pt>
    <dgm:pt modelId="{ADB83085-1B7E-4931-9879-09AA5528ED02}" type="pres">
      <dgm:prSet presAssocID="{EA4FA7F2-F8C6-4519-8F44-24F650523F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D7A24E-F8C4-4162-AED9-1292484C95B4}" type="pres">
      <dgm:prSet presAssocID="{F8A6D57A-90FC-4730-84EB-FA274A2EAE74}" presName="parentText" presStyleLbl="node1" presStyleIdx="0" presStyleCnt="1" custScaleY="366759" custLinFactX="35259" custLinFactNeighborX="100000" custLinFactNeighborY="-51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75990-C2F4-477F-A2F2-E061F1742627}" type="presOf" srcId="{EA4FA7F2-F8C6-4519-8F44-24F650523F8A}" destId="{ADB83085-1B7E-4931-9879-09AA5528ED02}" srcOrd="0" destOrd="0" presId="urn:microsoft.com/office/officeart/2005/8/layout/vList2"/>
    <dgm:cxn modelId="{8F666DC9-84A2-45DE-B6FF-239F1D7670B0}" type="presOf" srcId="{F8A6D57A-90FC-4730-84EB-FA274A2EAE74}" destId="{CFD7A24E-F8C4-4162-AED9-1292484C95B4}" srcOrd="0" destOrd="0" presId="urn:microsoft.com/office/officeart/2005/8/layout/vList2"/>
    <dgm:cxn modelId="{1231E7DB-9473-4C2F-A9D1-0B2BF377244B}" srcId="{EA4FA7F2-F8C6-4519-8F44-24F650523F8A}" destId="{F8A6D57A-90FC-4730-84EB-FA274A2EAE74}" srcOrd="0" destOrd="0" parTransId="{1D025FA8-4033-4745-B0CA-2C2719D7D4D0}" sibTransId="{FDF9BE73-BC67-403F-BE55-E5E1BBABF45E}"/>
    <dgm:cxn modelId="{893C67AB-4CD7-4465-A7A6-826B5F453598}" type="presParOf" srcId="{ADB83085-1B7E-4931-9879-09AA5528ED02}" destId="{CFD7A24E-F8C4-4162-AED9-1292484C95B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Дотации из районного фонда финансовой поддержки поселений Княгининского муниципального района на выравнивание бюджетной обеспеченности поселений 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ScaleY="600456" custLinFactY="500000" custLinFactNeighborX="-61538" custLinFactNeighborY="5873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83DC8-AC25-4678-9F41-47373A7AF829}" type="presOf" srcId="{1F4D4E6D-5534-4F0F-AE97-9F595C7CCDFD}" destId="{3156BF6F-B1E6-4BFB-BF8C-5649C1AC0E61}" srcOrd="0" destOrd="0" presId="urn:microsoft.com/office/officeart/2005/8/layout/vList2"/>
    <dgm:cxn modelId="{65719C03-ACFB-411D-819D-92C316B21B7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1C320499-7C48-4F81-BAEA-A2CC6C7952F0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9B93FC-A115-4836-A02B-6E3717CB6F4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F4D4E6D-5534-4F0F-AE97-9F595C7CCDFD}">
      <dgm:prSet custT="1"/>
      <dgm:spPr/>
      <dgm:t>
        <a:bodyPr/>
        <a:lstStyle/>
        <a:p>
          <a:pPr rtl="0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Иные межбюджетные трансферты на поддержку мер по обеспечению сбалансированности бюджетов поселений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1389EDC5-60EF-4EC1-8DB3-AEC6C84D48F4}" type="parTrans" cxnId="{D2F4893D-B4AB-4020-A8AA-040968F4A7BB}">
      <dgm:prSet/>
      <dgm:spPr/>
      <dgm:t>
        <a:bodyPr/>
        <a:lstStyle/>
        <a:p>
          <a:endParaRPr lang="ru-RU" sz="1300"/>
        </a:p>
      </dgm:t>
    </dgm:pt>
    <dgm:pt modelId="{14257C35-F78C-47BF-BA66-2671184DF835}" type="sibTrans" cxnId="{D2F4893D-B4AB-4020-A8AA-040968F4A7BB}">
      <dgm:prSet/>
      <dgm:spPr/>
      <dgm:t>
        <a:bodyPr/>
        <a:lstStyle/>
        <a:p>
          <a:endParaRPr lang="ru-RU" sz="1300"/>
        </a:p>
      </dgm:t>
    </dgm:pt>
    <dgm:pt modelId="{A8C40659-6CFA-4CB0-BC42-7075CFC5B57E}" type="pres">
      <dgm:prSet presAssocID="{E79B93FC-A115-4836-A02B-6E3717CB6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56BF6F-B1E6-4BFB-BF8C-5649C1AC0E61}" type="pres">
      <dgm:prSet presAssocID="{1F4D4E6D-5534-4F0F-AE97-9F595C7CCDFD}" presName="parentText" presStyleLbl="node1" presStyleIdx="0" presStyleCnt="1" custAng="0" custFlipVert="0" custScaleY="447203" custLinFactX="-62963" custLinFactY="404232" custLinFactNeighborX="-100000" custLinFactNeighborY="5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4B025-EADF-47FA-B2B8-5361F0CB7FCE}" type="presOf" srcId="{1F4D4E6D-5534-4F0F-AE97-9F595C7CCDFD}" destId="{3156BF6F-B1E6-4BFB-BF8C-5649C1AC0E61}" srcOrd="0" destOrd="0" presId="urn:microsoft.com/office/officeart/2005/8/layout/vList2"/>
    <dgm:cxn modelId="{119DD7D4-AE6A-444B-B4D2-4F8C8A414C51}" type="presOf" srcId="{E79B93FC-A115-4836-A02B-6E3717CB6F4B}" destId="{A8C40659-6CFA-4CB0-BC42-7075CFC5B57E}" srcOrd="0" destOrd="0" presId="urn:microsoft.com/office/officeart/2005/8/layout/vList2"/>
    <dgm:cxn modelId="{D2F4893D-B4AB-4020-A8AA-040968F4A7BB}" srcId="{E79B93FC-A115-4836-A02B-6E3717CB6F4B}" destId="{1F4D4E6D-5534-4F0F-AE97-9F595C7CCDFD}" srcOrd="0" destOrd="0" parTransId="{1389EDC5-60EF-4EC1-8DB3-AEC6C84D48F4}" sibTransId="{14257C35-F78C-47BF-BA66-2671184DF835}"/>
    <dgm:cxn modelId="{30AC2013-BCA0-4B0A-86D5-CD5F2042B3A3}" type="presParOf" srcId="{A8C40659-6CFA-4CB0-BC42-7075CFC5B57E}" destId="{3156BF6F-B1E6-4BFB-BF8C-5649C1AC0E6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8708" y="1175684"/>
        <a:ext cx="2754882" cy="2334926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7460337">
        <a:off x="4720544" y="853689"/>
        <a:ext cx="185361" cy="441908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86977" y="142866"/>
        <a:ext cx="866458" cy="785458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9104442">
        <a:off x="5323530" y="1125900"/>
        <a:ext cx="250123" cy="441908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515671" y="428628"/>
        <a:ext cx="909811" cy="909811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07379">
        <a:off x="5645652" y="2577334"/>
        <a:ext cx="249199" cy="441908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302" y="2500329"/>
        <a:ext cx="955583" cy="95041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0738101">
        <a:off x="5711063" y="1745525"/>
        <a:ext cx="171684" cy="441908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944292" y="1357323"/>
        <a:ext cx="909811" cy="909811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4512078">
        <a:off x="4580577" y="3416117"/>
        <a:ext cx="174821" cy="441908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372665" y="3786220"/>
        <a:ext cx="909811" cy="909811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746513">
        <a:off x="5227509" y="3140519"/>
        <a:ext cx="179553" cy="441908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301355" y="3357586"/>
        <a:ext cx="909811" cy="909811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6283337">
        <a:off x="3865300" y="3416185"/>
        <a:ext cx="241676" cy="441908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372533" y="3786204"/>
        <a:ext cx="909811" cy="909811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5535099">
        <a:off x="4020752" y="864430"/>
        <a:ext cx="118103" cy="441908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15403" y="71434"/>
        <a:ext cx="909811" cy="909811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8299426">
        <a:off x="3140606" y="3088928"/>
        <a:ext cx="199192" cy="441908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300952" y="3286152"/>
        <a:ext cx="909811" cy="909811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2068301">
        <a:off x="2880678" y="1590781"/>
        <a:ext cx="142049" cy="441908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943759" y="1143005"/>
        <a:ext cx="909811" cy="909811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3877093">
        <a:off x="3346765" y="1019808"/>
        <a:ext cx="191459" cy="441908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586710" y="285748"/>
        <a:ext cx="909811" cy="909811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243667">
        <a:off x="2824858" y="2358640"/>
        <a:ext cx="105986" cy="441908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872342" y="2214579"/>
        <a:ext cx="909811" cy="90981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0.09375</cdr:x>
      <cdr:y>0.03646</cdr:y>
    </cdr:from>
    <cdr:to>
      <cdr:x>0.46415</cdr:x>
      <cdr:y>0.44037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428628" y="100018"/>
          <a:ext cx="1693477" cy="1107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rPr>
            <a:t>415,6</a:t>
          </a:r>
        </a:p>
        <a:p xmlns:a="http://schemas.openxmlformats.org/drawingml/2006/main">
          <a:pPr algn="ctr"/>
          <a:r>
            <a:rPr lang="ru-RU" sz="1400" dirty="0" smtClean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rPr>
            <a:t> миллионов рублей </a:t>
          </a:r>
        </a:p>
        <a:p xmlns:a="http://schemas.openxmlformats.org/drawingml/2006/main">
          <a:pPr algn="ctr"/>
          <a:r>
            <a:rPr lang="ru-RU" sz="1400" dirty="0" smtClean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rPr>
            <a:t>расходы бюджета</a:t>
          </a:r>
        </a:p>
        <a:p xmlns:a="http://schemas.openxmlformats.org/drawingml/2006/main">
          <a:pPr algn="ctr"/>
          <a:r>
            <a:rPr lang="ru-RU" sz="1400" dirty="0" smtClean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rPr>
            <a:t> в 2021 году</a:t>
          </a:r>
          <a:endParaRPr lang="ru-RU" sz="1400" dirty="0">
            <a:solidFill>
              <a:sysClr val="window" lastClr="FFFFFF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0.27027</cdr:x>
      <cdr:y>0.25532</cdr:y>
    </cdr:from>
    <cdr:to>
      <cdr:x>0.74324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0" y="857256"/>
          <a:ext cx="250033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270,0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0.32432</cdr:x>
      <cdr:y>0.44681</cdr:y>
    </cdr:from>
    <cdr:to>
      <cdr:x>0.66216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512" y="1500198"/>
          <a:ext cx="1785950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расходы бюджета по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отраслям социальной </a:t>
          </a:r>
        </a:p>
        <a:p xmlns:a="http://schemas.openxmlformats.org/drawingml/2006/main"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сферы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в 2020 году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0.28378</cdr:x>
      <cdr:y>0.25532</cdr:y>
    </cdr:from>
    <cdr:to>
      <cdr:x>0.75675</cdr:x>
      <cdr:y>0.53358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857256"/>
          <a:ext cx="2500314" cy="934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308,3</a:t>
          </a:r>
        </a:p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м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иллионов рублей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0.33784</cdr:x>
      <cdr:y>0.44681</cdr:y>
    </cdr:from>
    <cdr:to>
      <cdr:x>0.67568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85950" y="1500198"/>
          <a:ext cx="1785962" cy="934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350" dirty="0" smtClean="0">
              <a:latin typeface="Times New Roman" pitchFamily="18" charset="0"/>
              <a:cs typeface="Times New Roman" pitchFamily="18" charset="0"/>
            </a:rPr>
            <a:t>расходы консолидированного</a:t>
          </a:r>
        </a:p>
        <a:p xmlns:a="http://schemas.openxmlformats.org/drawingml/2006/main">
          <a:pPr algn="ctr"/>
          <a:r>
            <a:rPr lang="ru-RU" sz="1350" dirty="0" smtClean="0">
              <a:latin typeface="Times New Roman" pitchFamily="18" charset="0"/>
              <a:cs typeface="Times New Roman" pitchFamily="18" charset="0"/>
            </a:rPr>
            <a:t>бюджета по отраслям </a:t>
          </a:r>
        </a:p>
        <a:p xmlns:a="http://schemas.openxmlformats.org/drawingml/2006/main">
          <a:pPr algn="ctr"/>
          <a:r>
            <a:rPr lang="ru-RU" sz="1350" dirty="0" smtClean="0">
              <a:latin typeface="Times New Roman" pitchFamily="18" charset="0"/>
              <a:cs typeface="Times New Roman" pitchFamily="18" charset="0"/>
            </a:rPr>
            <a:t>социальной сферы </a:t>
          </a:r>
        </a:p>
        <a:p xmlns:a="http://schemas.openxmlformats.org/drawingml/2006/main">
          <a:pPr algn="ctr"/>
          <a:r>
            <a:rPr lang="ru-RU" sz="1350" b="1" dirty="0" smtClean="0">
              <a:latin typeface="Times New Roman" pitchFamily="18" charset="0"/>
              <a:cs typeface="Times New Roman" pitchFamily="18" charset="0"/>
            </a:rPr>
            <a:t>в 2020 году</a:t>
          </a:r>
          <a:endParaRPr lang="ru-RU" sz="135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0.09313</cdr:x>
      <cdr:y>0.59896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643074"/>
          <a:ext cx="628636" cy="77206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0.44271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214446"/>
          <a:ext cx="628636" cy="1204590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0.39674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4" y="1088337"/>
          <a:ext cx="628635" cy="133139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0.125</cdr:x>
      <cdr:y>0.36459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1000132"/>
          <a:ext cx="571498" cy="1071561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0.39063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578" y="1071570"/>
          <a:ext cx="571498" cy="1000116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0.15625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428628"/>
          <a:ext cx="571498" cy="166810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0.25556</cdr:x>
      <cdr:y>0.26042</cdr:y>
    </cdr:from>
    <cdr:to>
      <cdr:x>0.31714</cdr:x>
      <cdr:y>0.75522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162383" y="1195071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4741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0.72222</cdr:x>
      <cdr:y>0.02475</cdr:y>
    </cdr:from>
    <cdr:to>
      <cdr:x>0.93334</cdr:x>
      <cdr:y>0.12892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643470" y="71438"/>
          <a:ext cx="1357341" cy="300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рублей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0.34444</cdr:x>
      <cdr:y>0.14852</cdr:y>
    </cdr:from>
    <cdr:to>
      <cdr:x>0.40603</cdr:x>
      <cdr:y>0.61882</cdr:y>
    </cdr:to>
    <cdr:sp macro="" textlink="">
      <cdr:nvSpPr>
        <cdr:cNvPr id="5" name="TextBox 1"/>
        <cdr:cNvSpPr txBox="1"/>
      </cdr:nvSpPr>
      <cdr:spPr>
        <a:xfrm xmlns:a="http://schemas.openxmlformats.org/drawingml/2006/main" rot="16200000">
          <a:off x="1733887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5292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0.44444</cdr:x>
      <cdr:y>0.14852</cdr:y>
    </cdr:from>
    <cdr:to>
      <cdr:x>0.50603</cdr:x>
      <cdr:y>0.61882</cdr:y>
    </cdr:to>
    <cdr:sp macro="" textlink="">
      <cdr:nvSpPr>
        <cdr:cNvPr id="6" name="TextBox 1"/>
        <cdr:cNvSpPr txBox="1"/>
      </cdr:nvSpPr>
      <cdr:spPr>
        <a:xfrm xmlns:a="http://schemas.openxmlformats.org/drawingml/2006/main" rot="16200000">
          <a:off x="2376829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5240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0.54444</cdr:x>
      <cdr:y>0.14852</cdr:y>
    </cdr:from>
    <cdr:to>
      <cdr:x>0.60603</cdr:x>
      <cdr:y>0.61882</cdr:y>
    </cdr:to>
    <cdr:sp macro="" textlink="">
      <cdr:nvSpPr>
        <cdr:cNvPr id="7" name="TextBox 1"/>
        <cdr:cNvSpPr txBox="1"/>
      </cdr:nvSpPr>
      <cdr:spPr>
        <a:xfrm xmlns:a="http://schemas.openxmlformats.org/drawingml/2006/main" rot="16200000">
          <a:off x="3019771" y="909319"/>
          <a:ext cx="1357341" cy="395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kern="100" dirty="0" smtClean="0">
              <a:latin typeface="Times New Roman" pitchFamily="18" charset="0"/>
              <a:cs typeface="Times New Roman" pitchFamily="18" charset="0"/>
            </a:rPr>
            <a:t>5288</a:t>
          </a:r>
          <a:endParaRPr lang="ru-RU" sz="1600" b="1" kern="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0.66667</cdr:x>
      <cdr:y>0.05882</cdr:y>
    </cdr:from>
    <cdr:to>
      <cdr:x>0.93333</cdr:x>
      <cdr:y>0.3098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16" y="214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8446,9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0.39216</cdr:y>
    </cdr:from>
    <cdr:to>
      <cdr:x>0.51666</cdr:x>
      <cdr:y>0.64314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57256" y="14287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3408,7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0.53125</cdr:x>
      <cdr:y>0.20833</cdr:y>
    </cdr:from>
    <cdr:to>
      <cdr:x>0.73125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2" y="571504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23847,3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0.35938</cdr:x>
      <cdr:y>0.52084</cdr:y>
    </cdr:from>
    <cdr:to>
      <cdr:x>0.55938</cdr:x>
      <cdr:y>0.625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3074" y="1428760"/>
          <a:ext cx="91440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33336,1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7713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1" tIns="46080" rIns="92161" bIns="460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2161" tIns="46080" rIns="92161" bIns="460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48186"/>
            <a:ext cx="2971800" cy="497366"/>
          </a:xfrm>
          <a:prstGeom prst="rect">
            <a:avLst/>
          </a:prstGeom>
        </p:spPr>
        <p:txBody>
          <a:bodyPr vert="horz" lIns="92161" tIns="46080" rIns="92161" bIns="4608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jpeg"/><Relationship Id="rId3" Type="http://schemas.openxmlformats.org/officeDocument/2006/relationships/diagramData" Target="../diagrams/data1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image" Target="../media/image14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3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chart" Target="../charts/chart25.xml"/><Relationship Id="rId9" Type="http://schemas.openxmlformats.org/officeDocument/2006/relationships/chart" Target="../charts/chart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chart" Target="../charts/char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12" Type="http://schemas.microsoft.com/office/2007/relationships/diagramDrawing" Target="../diagrams/drawing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8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microsoft.com/office/2007/relationships/diagramDrawing" Target="../diagrams/drawing10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3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chart" Target="../charts/chart32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Relationship Id="rId14" Type="http://schemas.microsoft.com/office/2007/relationships/diagramDrawing" Target="../diagrams/drawing1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1579376195_1-1.jpg"/>
          <p:cNvPicPr>
            <a:picLocks noChangeAspect="1" noChangeArrowheads="1"/>
          </p:cNvPicPr>
          <p:nvPr/>
        </p:nvPicPr>
        <p:blipFill>
          <a:blip r:embed="rId2">
            <a:lum bright="49000" contrast="-40000"/>
          </a:blip>
          <a:srcRect/>
          <a:stretch>
            <a:fillRect/>
          </a:stretch>
        </p:blipFill>
        <p:spPr bwMode="auto">
          <a:xfrm>
            <a:off x="-1" y="0"/>
            <a:ext cx="9167377" cy="6858000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142852"/>
            <a:ext cx="414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муниципального  района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857224" y="1928802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1"/>
          <p:cNvSpPr/>
          <p:nvPr/>
        </p:nvSpPr>
        <p:spPr>
          <a:xfrm>
            <a:off x="857224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857224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2357423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57423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357423" y="3143249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121442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БЮДЖЕТ ДЛЯ ГРАЖДАН</a:t>
            </a:r>
          </a:p>
          <a:p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2285985" y="1928803"/>
            <a:ext cx="6715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проекту решения Земского собрания Княгининского муниципального района «О районном бюджете на 2020 год и на плановый период 2021 и 2022 годов»</a:t>
            </a:r>
          </a:p>
          <a:p>
            <a:pPr algn="just"/>
            <a:endParaRPr lang="ru-RU" sz="2000" dirty="0"/>
          </a:p>
        </p:txBody>
      </p:sp>
      <p:sp>
        <p:nvSpPr>
          <p:cNvPr id="21" name="object 40"/>
          <p:cNvSpPr/>
          <p:nvPr/>
        </p:nvSpPr>
        <p:spPr>
          <a:xfrm>
            <a:off x="928663" y="3214687"/>
            <a:ext cx="1000132" cy="916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500298" y="3214686"/>
            <a:ext cx="928695" cy="857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8861" y="4429132"/>
            <a:ext cx="928695" cy="85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928663" y="4429132"/>
            <a:ext cx="1000132" cy="857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/>
          <p:cNvSpPr/>
          <p:nvPr/>
        </p:nvSpPr>
        <p:spPr>
          <a:xfrm>
            <a:off x="1428729" y="1857364"/>
            <a:ext cx="450049" cy="903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/>
          <p:cNvSpPr/>
          <p:nvPr/>
        </p:nvSpPr>
        <p:spPr>
          <a:xfrm>
            <a:off x="1000100" y="2428869"/>
            <a:ext cx="461733" cy="4118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/>
          <p:nvPr/>
        </p:nvSpPr>
        <p:spPr>
          <a:xfrm>
            <a:off x="857224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1"/>
          <p:cNvSpPr/>
          <p:nvPr/>
        </p:nvSpPr>
        <p:spPr>
          <a:xfrm>
            <a:off x="3857620" y="4357695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bject 21"/>
          <p:cNvSpPr/>
          <p:nvPr/>
        </p:nvSpPr>
        <p:spPr>
          <a:xfrm>
            <a:off x="3857620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bject 21"/>
          <p:cNvSpPr/>
          <p:nvPr/>
        </p:nvSpPr>
        <p:spPr>
          <a:xfrm>
            <a:off x="5357817" y="5572140"/>
            <a:ext cx="114300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2400" b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9257" y="5657672"/>
            <a:ext cx="100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endParaRPr lang="ru-RU" sz="2400" dirty="0"/>
          </a:p>
        </p:txBody>
      </p:sp>
      <p:sp>
        <p:nvSpPr>
          <p:cNvPr id="38" name="object 26"/>
          <p:cNvSpPr/>
          <p:nvPr/>
        </p:nvSpPr>
        <p:spPr>
          <a:xfrm>
            <a:off x="2519348" y="5662629"/>
            <a:ext cx="857256" cy="785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1" name="Picture 7" descr="D:\ДОКУМЕНТЫ\2018\фото для презентации на 2019 год\1451862190_calculator-handgm_enl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1" y="5715016"/>
            <a:ext cx="928695" cy="714380"/>
          </a:xfrm>
          <a:prstGeom prst="rect">
            <a:avLst/>
          </a:prstGeom>
          <a:noFill/>
        </p:spPr>
      </p:pic>
      <p:sp>
        <p:nvSpPr>
          <p:cNvPr id="40" name="object 25"/>
          <p:cNvSpPr/>
          <p:nvPr/>
        </p:nvSpPr>
        <p:spPr>
          <a:xfrm>
            <a:off x="3929057" y="4429132"/>
            <a:ext cx="690323" cy="694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8"/>
          <p:cNvSpPr/>
          <p:nvPr/>
        </p:nvSpPr>
        <p:spPr>
          <a:xfrm>
            <a:off x="4429124" y="4714885"/>
            <a:ext cx="433704" cy="5350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2" name="Picture 8" descr="D:\ДОКУМЕНТЫ\2018\фото для презентации на 2019 год\f57f338a32667adce0964b4ded397fd9-big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9" y="5715016"/>
            <a:ext cx="1029555" cy="714380"/>
          </a:xfrm>
          <a:prstGeom prst="rect">
            <a:avLst/>
          </a:prstGeom>
          <a:noFill/>
        </p:spPr>
      </p:pic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43372" y="214290"/>
            <a:ext cx="72390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района, интересы которых в той или иной мере затронуты районным бюджетом.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района с основными положениями главного финансового документа Княгининского муниципального района - районного бюджета, а именно проекта районного бюджета на 2020 год и на плановый период 2021 и 2022 годов. В сборнике в доступной форме представлено описание доходов, расходов бюджета и их структуры, приоритетные направления 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642910" y="4286256"/>
            <a:ext cx="8001057" cy="5810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2071678"/>
            <a:ext cx="3857651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643438" y="2071678"/>
            <a:ext cx="4214842" cy="150019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43710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1" y="214290"/>
            <a:ext cx="8695995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Районный бюджет -это план доходов и расходов  Княгининского  муниципального района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285854" y="1214423"/>
            <a:ext cx="6643687" cy="642937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b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ysClr val="windowText" lastClr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Княгининского муниципального района</a:t>
            </a:r>
            <a:endParaRPr lang="ru-RU" sz="2000" dirty="0">
              <a:ln w="6350">
                <a:noFill/>
              </a:ln>
              <a:solidFill>
                <a:sysClr val="windowText" lastClr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7" y="2714620"/>
            <a:ext cx="250033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21" y="2714620"/>
            <a:ext cx="2714643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Бюджеты  городского и сельских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поселений </a:t>
            </a:r>
          </a:p>
        </p:txBody>
      </p:sp>
      <p:sp>
        <p:nvSpPr>
          <p:cNvPr id="14" name="Стрелка вверх 13"/>
          <p:cNvSpPr/>
          <p:nvPr/>
        </p:nvSpPr>
        <p:spPr>
          <a:xfrm>
            <a:off x="1857361" y="1928803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6215079" y="1928803"/>
            <a:ext cx="928696" cy="714380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286512" y="3786190"/>
            <a:ext cx="928696" cy="642942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4572009"/>
            <a:ext cx="2928959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Княгинино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Ананьевский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Белкинский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Возрожденский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сельсовет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Соловьевский сельсовет</a:t>
            </a:r>
          </a:p>
        </p:txBody>
      </p:sp>
      <p:pic>
        <p:nvPicPr>
          <p:cNvPr id="2" name="Picture 2" descr="C:\Users\1\Desktop\1111\9998866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09" y="3500438"/>
            <a:ext cx="4000528" cy="27384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14285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Из чего состоит бюджетная система</a:t>
            </a:r>
          </a:p>
          <a:p>
            <a:pPr algn="ctr"/>
            <a:r>
              <a:rPr lang="ru-RU" sz="24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Княгининского муниципального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142844" y="4929198"/>
            <a:ext cx="8858312" cy="1785950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970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 районного бюджета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  от 20 февраля 2019 года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района на 2020 год и на плановый период  2021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района на среднесрочный период (на 2020 год и на плановый период 2021 и 2022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500498" y="3571876"/>
            <a:ext cx="4643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и Указ от 7 мая 2018 г. №204 «О национальных целях и стратегических задачах развития Российской Федерации на период до 2024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2844" y="4826675"/>
            <a:ext cx="87868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местных администраций муниципальных образований.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районного бюджета осуществляет финансовое управление администрации района.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районного бюджета составляется и утверждается сроком на три года - очередной финансовый год и плановый период.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Проекты  местных бюджетов  поселений Княгининского муниципального района составляются и утверждаются сроком на один год.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627168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357686" y="5759572"/>
            <a:ext cx="440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района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районного бюджета</a:t>
            </a:r>
          </a:p>
          <a:p>
            <a:endParaRPr lang="ru-RU" sz="1400" dirty="0" smtClean="0">
              <a:latin typeface="Times New Roman"/>
              <a:cs typeface="Times New Roman"/>
            </a:endParaRPr>
          </a:p>
          <a:p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1988" y="635876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14290"/>
            <a:ext cx="809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районного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районном бюджете на очередной финансовый год и плановый период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ИЮЛЬ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СЕНТЯБРЬ-ОКТЯБРЬ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районного бюджета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286256"/>
            <a:ext cx="321467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Внесение проекта районного бюджета в Земское собрание Княгининского </a:t>
            </a:r>
            <a:r>
              <a:rPr lang="ru-RU" sz="13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района. Принятие проекта бюджета Земским собранием Княгининского района в 1-м чтении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428868"/>
            <a:ext cx="27146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бюджета на публичные слушание. Принятие проекта бюджета Земским собранием Княгининского района во 2-м чтении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6439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района на 2020-2022 годы</a:t>
            </a:r>
            <a:endParaRPr lang="ru-RU" sz="26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85852" y="1571612"/>
            <a:ext cx="5072098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сбалансированности и долгосрочной устойчивости консолидированного и районного бюджетов Княгининского муниципального района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428736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2500306"/>
            <a:ext cx="5072098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61950" algn="just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муниципального управления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428868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1285852" y="3214686"/>
            <a:ext cx="5072098" cy="4286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оказываемых муниципальных услуг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3929066"/>
            <a:ext cx="507209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исполнения  органами местного самоуправления поселений закрепленных за ними полномочий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786058"/>
            <a:ext cx="942787" cy="942787"/>
          </a:xfrm>
          <a:prstGeom prst="rect">
            <a:avLst/>
          </a:prstGeom>
          <a:noFill/>
        </p:spPr>
      </p:pic>
      <p:pic>
        <p:nvPicPr>
          <p:cNvPr id="1030" name="Picture 6" descr="C:\Users\1\Desktop\Новая папка\69d010418486a56feff87dbb2c77c1bc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786190"/>
            <a:ext cx="1230327" cy="877851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285852" y="4857760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 оптимизация бюджетных данных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1\Desktop\Новая папка\clock-163202_1920-1200x848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9F9FB"/>
              </a:clrFrom>
              <a:clrTo>
                <a:srgbClr val="F9F9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4500570"/>
            <a:ext cx="1214446" cy="85820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3857620" y="5715016"/>
            <a:ext cx="5072098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47675" algn="just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 совершенствование системы финансового контроля и контроля в сфере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1\Desktop\Новая папка\magnifying-glass-1019870_128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5500702"/>
            <a:ext cx="714379" cy="714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района: налог на доходы физических лиц, имущественные налоги,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857620" y="3357562"/>
            <a:ext cx="428628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из других бюджетов бюджетной системы РФ в виде дотаций, субвенций, субсидий и иных межбюджетных трансфертов, добровольные и безвозмездные поступления денежных средств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4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Княгининского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машино-местам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хозяйственным строениям или сооружениям, площадь каждого из которых не превышает 50 кв.м - от 0,1% до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4071934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8501090" y="1142984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593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57291" y="5357826"/>
            <a:ext cx="2143140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Arial Narrow" panose="020B0606020202030204" pitchFamily="34" charset="0"/>
                <a:cs typeface="Times New Roman" panose="02020603050405020304" pitchFamily="18" charset="0"/>
              </a:rPr>
              <a:t>Жилищно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9"/>
            <a:ext cx="2214579" cy="7858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Национальная оборона</a:t>
            </a:r>
            <a:endParaRPr lang="ru-RU" sz="1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150017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13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района на 2020-2022 годы сформирован на основе 13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499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- 11 350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- 2,5  млрд.руб.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- 27 542,0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- 118,9 млн. рублей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образования-6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учреждения-26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(казенные-9 ,бюджетные- 14, автономные-3)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2019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643042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6578" y="228599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2020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857364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3 910,9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214818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349,7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714884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929198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2020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142844" y="1571612"/>
          <a:ext cx="557216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3214678" y="4114800"/>
          <a:ext cx="54292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0" y="1500174"/>
          <a:ext cx="4357718" cy="266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4500562" y="1571612"/>
          <a:ext cx="4429156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2285984" y="4572008"/>
          <a:ext cx="4572000" cy="214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85860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214422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627168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района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142844" y="2643182"/>
          <a:ext cx="4572032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0" y="1214422"/>
          <a:ext cx="4572000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4714876" y="2151528"/>
          <a:ext cx="4429124" cy="4349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4572000" y="2143116"/>
          <a:ext cx="4572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5720" y="28572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 Княгининского муниципального района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646" y="847136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486,4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 в консолидированный бюджет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рямоугольник 1054"/>
          <p:cNvSpPr/>
          <p:nvPr/>
        </p:nvSpPr>
        <p:spPr>
          <a:xfrm>
            <a:off x="465646" y="2355273"/>
            <a:ext cx="39634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рублей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в районный бюджет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428596" y="4000504"/>
            <a:ext cx="8453221" cy="13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/>
        </p:nvSpPr>
        <p:spPr>
          <a:xfrm>
            <a:off x="7143770" y="3214686"/>
            <a:ext cx="438503" cy="811966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7143768" y="3000372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415,6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286514" y="4000505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2020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072331" y="4000505"/>
            <a:ext cx="72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227" y="4149080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42,9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 в 2020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86709" y="4643447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3569" y="6113987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215206" y="5072074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39,7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3186" y="5286388"/>
            <a:ext cx="438503" cy="82965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07206" y="610849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62966" y="60955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215074" y="642939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58214" y="6215083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215074" y="6215082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7000892" y="6429396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4282" y="61436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500174"/>
            <a:ext cx="432048" cy="70120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857752" y="1285860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428,9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71612"/>
            <a:ext cx="432048" cy="629770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8" y="1357298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413,5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285860"/>
            <a:ext cx="432048" cy="9155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29388" y="107154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486,4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428736"/>
            <a:ext cx="432048" cy="7726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21442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450,1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4929191" y="3286125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TextBox 84"/>
          <p:cNvSpPr txBox="1"/>
          <p:nvPr/>
        </p:nvSpPr>
        <p:spPr>
          <a:xfrm>
            <a:off x="4929191" y="3071811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401,3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715010" y="3286124"/>
            <a:ext cx="438503" cy="740528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5715008" y="3071810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385,8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429390" y="3071810"/>
            <a:ext cx="438503" cy="954842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6429388" y="2857496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455,2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H="1">
            <a:off x="8429652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6429388" y="407194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6429388" y="4286256"/>
            <a:ext cx="1991715" cy="8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357950" y="42862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5000628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929190" y="5143512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37,1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715010" y="5429264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643570" y="5214951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36,4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429390" y="5143512"/>
            <a:ext cx="438503" cy="954843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429388" y="492919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42,9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357298"/>
            <a:ext cx="432048" cy="844084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58148" y="1142984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463,8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858148" y="3143248"/>
            <a:ext cx="438503" cy="883404"/>
          </a:xfrm>
          <a:prstGeom prst="roundRect">
            <a:avLst>
              <a:gd name="adj" fmla="val 21237"/>
            </a:avLst>
          </a:prstGeom>
          <a:solidFill>
            <a:srgbClr val="7EA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7858148" y="2928934"/>
            <a:ext cx="510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427,4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86710" y="400050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14876" y="400050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5500694" y="400050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858148" y="5214950"/>
            <a:ext cx="438503" cy="90109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858148" y="5000636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40,9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786710" y="607220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4876" y="6143644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500694" y="614364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04608308"/>
              </p:ext>
            </p:extLst>
          </p:nvPr>
        </p:nvGraphicFramePr>
        <p:xfrm>
          <a:off x="285720" y="785794"/>
          <a:ext cx="8514811" cy="560783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06368"/>
                <a:gridCol w="5116155"/>
                <a:gridCol w="1152128"/>
                <a:gridCol w="1440160"/>
              </a:tblGrid>
              <a:tr h="285752"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Уровни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3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Бюджеты городского и сельских поселений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rowSpan="9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6258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704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66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518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0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 в 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86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5" y="0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Княгининского муниципального района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27860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507,3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консолидированного бюджета в 2020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 rot="16200000">
            <a:off x="5822165" y="1464455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28574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3286124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476,1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районного бюджета в 2020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3286124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0694" y="464344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5000636"/>
            <a:ext cx="2928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44,7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консолидированного бюджета на душу населения в 2020году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893603" y="5179231"/>
            <a:ext cx="214314" cy="257176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500694" y="655022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5072074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572140"/>
            <a:ext cx="571504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5142016"/>
            <a:ext cx="571504" cy="1144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500702"/>
            <a:ext cx="571504" cy="7739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74" y="5427022"/>
            <a:ext cx="571504" cy="8451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867147" y="62960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2974" y="630554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62865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1301" y="6296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05308" y="5584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2976" y="559595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698" y="560546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62689" y="559591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829047" y="3481381"/>
            <a:ext cx="571504" cy="9382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3253840"/>
            <a:ext cx="571504" cy="1184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3505200"/>
            <a:ext cx="571504" cy="93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72264" y="3390900"/>
            <a:ext cx="571504" cy="10477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57620" y="44291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702" y="44291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4757" y="371951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4876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476,1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43570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722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793766" y="1500174"/>
            <a:ext cx="571504" cy="1081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674124" y="1142984"/>
            <a:ext cx="571504" cy="14479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572132" y="1571612"/>
            <a:ext cx="571504" cy="10121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500826" y="1357298"/>
            <a:ext cx="571504" cy="1203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26431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487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3570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618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455,3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584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507,3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72132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00826" y="1857364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463,8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4282" y="3107622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85720" y="5000636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7500958" y="328612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28926" y="1857364"/>
            <a:ext cx="571504" cy="7239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8926" y="26431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28926" y="1857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00364" y="3786190"/>
            <a:ext cx="571504" cy="6524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00364" y="44291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00364" y="371475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379,5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5715016"/>
            <a:ext cx="571504" cy="571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6286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43240" y="5715016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35,5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7141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Каковы основные параметры районного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455,2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9625" y="928670"/>
            <a:ext cx="15543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476,1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00100" y="3143248"/>
            <a:ext cx="22860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20,9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 районного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в 2020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86446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районного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2018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-21,8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38,2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20,9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643050"/>
            <a:ext cx="285752" cy="71438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000108"/>
            <a:ext cx="285752" cy="13430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214422"/>
            <a:ext cx="285752" cy="112871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28794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385,8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28860" y="71435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455,2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00364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71868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1214422"/>
            <a:ext cx="285752" cy="1143008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714356"/>
            <a:ext cx="285752" cy="164307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357298"/>
            <a:ext cx="285752" cy="100013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071546"/>
            <a:ext cx="285752" cy="128588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14942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424,0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72944" y="977531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6446" y="5000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476,1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23968" y="73024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427,4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3357562"/>
            <a:ext cx="285752" cy="10001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786190"/>
            <a:ext cx="285752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72132" y="4286256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07181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50043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005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357554" y="3643314"/>
            <a:ext cx="285752" cy="7143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271828" y="335756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21,8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500174"/>
            <a:ext cx="285752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42872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401,3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643050"/>
            <a:ext cx="285752" cy="71438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2018*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1487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379,5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 районного бюджета в 2020-2022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455,2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415,6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146,7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219,5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191,9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00693" y="5500702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134,1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1" y="5286389"/>
            <a:ext cx="400110" cy="5000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142,7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1736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152,4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1" y="5286389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268,9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270,9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72264" y="5072075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317,2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826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1071546"/>
            <a:ext cx="8858312" cy="5572164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276633574"/>
              </p:ext>
            </p:extLst>
          </p:nvPr>
        </p:nvGraphicFramePr>
        <p:xfrm>
          <a:off x="357158" y="1428736"/>
          <a:ext cx="8501119" cy="46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705"/>
                <a:gridCol w="1095382"/>
                <a:gridCol w="1571636"/>
                <a:gridCol w="1071570"/>
                <a:gridCol w="1000132"/>
                <a:gridCol w="928694"/>
              </a:tblGrid>
              <a:tr h="29611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2018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первоначальный бюджет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510080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1066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33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3" y="772203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 налоговые и неналоговые доходы  поступят в районный  бюджет в 2020-2022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1500174"/>
          <a:ext cx="8572564" cy="223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50785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2018 год 	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0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80 489,8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87 848,5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97 652,7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78 504,6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78 987,2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26 596,6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10 990,9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46 439,6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15 556,4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13 849,8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153 589,3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154 791,6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165 547,8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166 839,1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169 508,1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1 662,9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3962491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14414" y="4929198"/>
            <a:ext cx="0" cy="10715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28927" y="5072074"/>
            <a:ext cx="0" cy="9286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00562" y="5000636"/>
            <a:ext cx="1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43636" y="5214951"/>
            <a:ext cx="0" cy="785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858148" y="5000637"/>
            <a:ext cx="0" cy="10001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14414" y="5000636"/>
            <a:ext cx="1643074" cy="1428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28926" y="4929198"/>
            <a:ext cx="1571636" cy="2143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</p:cNvCxnSpPr>
          <p:nvPr/>
        </p:nvCxnSpPr>
        <p:spPr>
          <a:xfrm>
            <a:off x="4572000" y="4929198"/>
            <a:ext cx="1500198" cy="1428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</p:cNvCxnSpPr>
          <p:nvPr/>
        </p:nvCxnSpPr>
        <p:spPr>
          <a:xfrm flipV="1">
            <a:off x="6215074" y="5000636"/>
            <a:ext cx="1714512" cy="714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42976" y="49291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2857488" y="507207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485776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00063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1" y="492919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14348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262 338,6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28860" y="471488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253 631,0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71934" y="450057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309 640,1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260 900,1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4572008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262 345,1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84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1000108"/>
            <a:ext cx="4357719" cy="6429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необходимости выполнения «дорожных карт» в рамках реализации указов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2571744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185736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Индексация заработной платы по «неуказным» категориям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районного бюджета на 2020 год и на плановый период 2021 и 2022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районного бюджета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357554" y="3429000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57554" y="4143380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выплаты и повышение размера заработной платы отдельным категориям работников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7554" y="5000636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комфортной городской среды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7554" y="5643578"/>
            <a:ext cx="4357719" cy="4286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Софинансирование социально-значимых расходов органов местного самоуправления поселений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928670"/>
            <a:ext cx="571504" cy="5214974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2019-2022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0" y="8572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4572000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214282" y="35718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4572000" y="35718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85720" y="6286520"/>
            <a:ext cx="6307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* в 2020-2022 годах не распределены средства федерального бюджета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районного бюджета 2020-2022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214282" y="714356"/>
          <a:ext cx="457200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1472" y="928670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476,1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2020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857752" y="785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2428860" y="2500306"/>
          <a:ext cx="535785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00364" y="3286124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427,4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2022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2021 и 2022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2021 году (5,6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2022 году (11,8 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357158" y="0"/>
            <a:ext cx="8572560" cy="457176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000" b="1" spc="-10" dirty="0" smtClean="0">
                <a:latin typeface="Times New Roman"/>
                <a:cs typeface="Times New Roman"/>
              </a:rPr>
              <a:t>Что включают в себя отрасли </a:t>
            </a:r>
            <a:r>
              <a:rPr sz="2000" b="1" smtClean="0">
                <a:latin typeface="Times New Roman"/>
                <a:cs typeface="Times New Roman"/>
              </a:rPr>
              <a:t>социальной</a:t>
            </a:r>
            <a:r>
              <a:rPr sz="2000" b="1" spc="5" smtClean="0">
                <a:latin typeface="Times New Roman"/>
                <a:cs typeface="Times New Roman"/>
              </a:rPr>
              <a:t> </a:t>
            </a:r>
            <a:r>
              <a:rPr sz="2000" b="1" spc="-10" smtClean="0">
                <a:latin typeface="Times New Roman"/>
                <a:cs typeface="Times New Roman"/>
              </a:rPr>
              <a:t>сферы</a:t>
            </a:r>
            <a:r>
              <a:rPr lang="ru-RU" sz="2000" b="1" spc="-10" dirty="0" smtClean="0">
                <a:latin typeface="Times New Roman"/>
                <a:cs typeface="Times New Roman"/>
              </a:rPr>
              <a:t> районного бюджета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571636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1451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214578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357322" cy="2857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00174"/>
            <a:ext cx="357190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71612"/>
            <a:ext cx="357190" cy="10715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4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1448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247,4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270,0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262,3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35729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267,3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500198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1928826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8595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92869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500198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285884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428760" cy="285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8" name="Диаграмма 67"/>
          <p:cNvGraphicFramePr>
            <a:graphicFrameLocks/>
          </p:cNvGraphicFramePr>
          <p:nvPr/>
        </p:nvGraphicFramePr>
        <p:xfrm>
          <a:off x="6357918" y="1000108"/>
          <a:ext cx="2786082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консолидированного бюджета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2000232" y="3143248"/>
          <a:ext cx="528641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5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6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7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8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64307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178595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2143140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50019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000240"/>
            <a:ext cx="357190" cy="6429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571612"/>
            <a:ext cx="357190" cy="10715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714488"/>
            <a:ext cx="357190" cy="92869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500174"/>
            <a:ext cx="357190" cy="1143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7290" y="564357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71448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279,8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302,1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28586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308,6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64307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000264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865164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928826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198,1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195,5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128588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714512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150019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858016" y="5572140"/>
            <a:ext cx="157163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286644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664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8664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8664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143008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500198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71451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38,9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40,4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142984"/>
          <a:ext cx="8858311" cy="5217799"/>
        </p:xfrm>
        <a:graphic>
          <a:graphicData uri="http://schemas.openxmlformats.org/drawingml/2006/table">
            <a:tbl>
              <a:tblPr/>
              <a:tblGrid>
                <a:gridCol w="500066"/>
                <a:gridCol w="3937188"/>
                <a:gridCol w="896087"/>
                <a:gridCol w="723347"/>
                <a:gridCol w="704454"/>
                <a:gridCol w="626182"/>
                <a:gridCol w="704454"/>
                <a:gridCol w="766533"/>
              </a:tblGrid>
              <a:tr h="640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43 655,5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53 150,1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49 579,2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93,3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40 211,4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40 855,5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21 709,9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23 909,6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23 247,7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22 602,1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22 679,8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10 397,3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10 867,3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9 727,9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9 728,8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6 931,7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140,4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475,6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11 498,3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11 433,7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7 941,6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69,5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6 011,7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6 196,6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323,9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90,2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5 344,7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117,5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4 355,2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4 524,5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3 447,2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4 355,2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4 524,5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1 897,5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4" y="6351066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714356"/>
          <a:ext cx="8786874" cy="5715038"/>
        </p:xfrm>
        <a:graphic>
          <a:graphicData uri="http://schemas.openxmlformats.org/drawingml/2006/table">
            <a:tbl>
              <a:tblPr/>
              <a:tblGrid>
                <a:gridCol w="714380"/>
                <a:gridCol w="3687090"/>
                <a:gridCol w="888861"/>
                <a:gridCol w="717514"/>
                <a:gridCol w="698773"/>
                <a:gridCol w="621132"/>
                <a:gridCol w="698773"/>
                <a:gridCol w="760351"/>
              </a:tblGrid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44 483,9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49 421,3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85 043,2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172,1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44 572,3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44 727,8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105,1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32 298,2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40 402,8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40 056,9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1 369,3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6 486,9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27 144,6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4 181,1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4 816,0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5 148,8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9534,8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3 931,3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4 074,7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15 912,0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20 751,8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5 298,6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25,5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1 937,1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22,0</a:t>
                      </a:r>
                    </a:p>
                  </a:txBody>
                  <a:tcPr marL="5576" marR="5576" marT="55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284,2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498,6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1 387,5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2 817,7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7 673,0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4 464,8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58,2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8 552,0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13 021,8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547,1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570,5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714356"/>
          <a:ext cx="8786874" cy="5572169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169 885,4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186 935,2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201 963,5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108,0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195 486,8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198 069,6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45 624,1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50 867,9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53 228,3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53 006,1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53 688,1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79 601,3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85 294,6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85 553,7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84 386,5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85 077,4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20 564,2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127,7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29 938,9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30 311,3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4 144,2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6 845,3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118,6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2 495,9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2 580,6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19 951,6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20 713,9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25 417,9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25 659,4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26 412,2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47 509,7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48 369,6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54 133,2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111,9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53 472,3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53 938,4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34 499,1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34 654,9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110,3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37 409,1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37 342,2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504,4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572,0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562,7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562,7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12 506,2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15 339,7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15 500,5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16 033,5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13 004,3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11 425,8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11 898,0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104,1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12 206,0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14 176,2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2 726,9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3 448,8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4 456,8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5 331,9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2 492,3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4 945,5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7 339,2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7 227,1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142852"/>
          <a:ext cx="8786874" cy="554216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418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Рз/Пз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714356"/>
          <a:ext cx="8786874" cy="5500727"/>
        </p:xfrm>
        <a:graphic>
          <a:graphicData uri="http://schemas.openxmlformats.org/drawingml/2006/table">
            <a:tbl>
              <a:tblPr/>
              <a:tblGrid>
                <a:gridCol w="714380"/>
                <a:gridCol w="3429024"/>
                <a:gridCol w="857256"/>
                <a:gridCol w="785818"/>
                <a:gridCol w="857256"/>
                <a:gridCol w="571504"/>
                <a:gridCol w="811285"/>
                <a:gridCol w="760351"/>
              </a:tblGrid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3 087,2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2 405,7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9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681,5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726,5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3 703,6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3 636,1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3 755,6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1 591,7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1 767,0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1 824,6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1 884,6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2 111,9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2 204,4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1 811,5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1 871,0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32 648,6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45 098,1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57 183,4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126,8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52 587,0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53 496,3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9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14 655,4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18 973,4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23 847,3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125,7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25 378,5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26 225,3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576" marR="5576" marT="55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17 993,2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26 124,7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33 336,1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127,6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27 208,5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27 271,0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5 629,2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11 773,2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576" marR="5576" marT="55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379 496,3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424 011,0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476 139,7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112,3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415 606,7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427 419,3</a:t>
                      </a:r>
                    </a:p>
                  </a:txBody>
                  <a:tcPr marL="5576" marR="5576" marT="55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6709" y="857233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 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консолидированного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142984"/>
          <a:ext cx="8858312" cy="5087119"/>
        </p:xfrm>
        <a:graphic>
          <a:graphicData uri="http://schemas.openxmlformats.org/drawingml/2006/table">
            <a:tbl>
              <a:tblPr/>
              <a:tblGrid>
                <a:gridCol w="571504"/>
                <a:gridCol w="3571900"/>
                <a:gridCol w="857256"/>
                <a:gridCol w="714380"/>
                <a:gridCol w="962926"/>
                <a:gridCol w="610918"/>
                <a:gridCol w="821580"/>
                <a:gridCol w="747848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52 052,0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62 159,0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58 956,6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94,8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49 897,8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50 522,6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образования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1 714,6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1714,6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1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29 805,8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32 611,5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32 310,7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31 965,1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32 023,5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10 397,3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10 867,3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9 729,9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9 727,9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9 728,8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0111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6 940,1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484,0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11 798,9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11 732,3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8 247,6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6 326,7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6 511,6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90,2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328,1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333,9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323,9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0300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15 266,5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16 218,5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18 296,3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18 548,0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19 206,9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Защита населения и территории от последствий от чрезвычайных ситуаций природного и техногенного характера, гражданская оборона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3 447,2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4 049,8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4 760,1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4 355,2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4 524,5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пожарной безопасности 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11 815,6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12 165,9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13 532,4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14 189,0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14 678,6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371061"/>
                <a:gridCol w="895719"/>
                <a:gridCol w="707609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3" y="564587"/>
          <a:ext cx="8893580" cy="5759433"/>
        </p:xfrm>
        <a:graphic>
          <a:graphicData uri="http://schemas.openxmlformats.org/drawingml/2006/table">
            <a:tbl>
              <a:tblPr/>
              <a:tblGrid>
                <a:gridCol w="947976"/>
                <a:gridCol w="3395119"/>
                <a:gridCol w="860242"/>
                <a:gridCol w="705715"/>
                <a:gridCol w="768914"/>
                <a:gridCol w="610918"/>
                <a:gridCol w="862418"/>
                <a:gridCol w="742278"/>
              </a:tblGrid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51 658,2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58 850,6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95 043,5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161,5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56 470,0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57 087,6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361,7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716,1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752,1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487,5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498,8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32 298,2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40 402,8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40 436,1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40 056,9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Транспорт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1 369,3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12 506,1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8 087,8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36 133,7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11 113,9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11 564,7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4 181,1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4 816,0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5 178,9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225,7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364,0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5 153,8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1415,9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3 943,3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4 086,7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27 141,1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33 394,1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22 189,6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66,4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13 534,3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12 584,3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252,9</a:t>
                      </a:r>
                    </a:p>
                  </a:txBody>
                  <a:tcPr marL="5436" marR="5436" marT="54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621,0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633,5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1 732,5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610,7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2 898,1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7 673,0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4 554,9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17 125,4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22 234,7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14 122,3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8 809,0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8 864,5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6 864,7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2 865,4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2 878,9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2 992,8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5838" y="533326"/>
          <a:ext cx="8882822" cy="6012206"/>
        </p:xfrm>
        <a:graphic>
          <a:graphicData uri="http://schemas.openxmlformats.org/drawingml/2006/table">
            <a:tbl>
              <a:tblPr/>
              <a:tblGrid>
                <a:gridCol w="950599"/>
                <a:gridCol w="3121367"/>
                <a:gridCol w="928694"/>
                <a:gridCol w="924742"/>
                <a:gridCol w="771041"/>
                <a:gridCol w="612609"/>
                <a:gridCol w="823853"/>
                <a:gridCol w="749917"/>
              </a:tblGrid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169 885,4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186 935,2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201 963,5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195 486,8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198 069,6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45 624,1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50 867,9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53 228,3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53 006,1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53 688,1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79 601,3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85 294,6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85 553,7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84 386,5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85 077,4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20 564,2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23 213,5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29 648,4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127,7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29 938,9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30 311,3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4 144,2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6 845,3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8 115,2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118,6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2 495,9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2 580,6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19 951,6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20 713,9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25 417,9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25 659,4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26 412,2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47 509,7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48 369,6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54 133,2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53 472,3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53 938,4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Культура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34 499,1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34 654,9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38 221,5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37 409,1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37 342,2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572,0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103,4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562,7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562,7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6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12 506,2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13 161,5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15 339,7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15 500,5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16 033,5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14 744,7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13 273,8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13 899,6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14 207,6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16 177,8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4 467,4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5 296,8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6 458,4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6 458,4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6 458,4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5 331,8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2 730,9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16,6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410,0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2 492,3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4 945,5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6 988,0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7 339,2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7 227,1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43702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142984"/>
          <a:ext cx="8882822" cy="4643468"/>
        </p:xfrm>
        <a:graphic>
          <a:graphicData uri="http://schemas.openxmlformats.org/drawingml/2006/table">
            <a:tbl>
              <a:tblPr/>
              <a:tblGrid>
                <a:gridCol w="442390"/>
                <a:gridCol w="505588"/>
                <a:gridCol w="3123988"/>
                <a:gridCol w="928694"/>
                <a:gridCol w="908394"/>
                <a:gridCol w="768913"/>
                <a:gridCol w="610918"/>
                <a:gridCol w="821579"/>
                <a:gridCol w="772358"/>
              </a:tblGrid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1100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27 923,0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31 215,4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38 237,9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122,5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38 842,7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40 307,8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27 241,5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30 488,9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36 273,0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119,0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37 677,8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39 142,9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91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681,5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726,5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270,5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3 610,8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3 703,6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3 971,4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107,2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3 636,1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3 755,6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1 586,3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1 591,7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1 767,0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1 824,6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1 884,6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2 024,5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2 111,9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2 204,4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1 811,5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1 871,0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91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1403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436" marR="5436" marT="5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772,1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267,5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5 629,2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11 773,2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5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436" marR="5436" marT="5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410 145,6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455 271,1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507 303,3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111,4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450 073,2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463 788,1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14356"/>
          <a:ext cx="8882082" cy="407729"/>
        </p:xfrm>
        <a:graphic>
          <a:graphicData uri="http://schemas.openxmlformats.org/drawingml/2006/table">
            <a:tbl>
              <a:tblPr/>
              <a:tblGrid>
                <a:gridCol w="950520"/>
                <a:gridCol w="3121447"/>
                <a:gridCol w="928694"/>
                <a:gridCol w="924248"/>
                <a:gridCol w="770977"/>
                <a:gridCol w="612558"/>
                <a:gridCol w="823784"/>
                <a:gridCol w="749854"/>
              </a:tblGrid>
              <a:tr h="407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436" marR="5436" marT="5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(97,8%),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района (в 2020 - 2022 годах по 13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3643339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района, муниципального казенного учреждения "Хозяйственно-эксплуатационное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"</a:t>
            </a:r>
            <a:r>
              <a:rPr lang="en-US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района, муниципального казенного учреждения  «Управление капитального строительства Княгининского муниципального района Нижегородской области, главы местного самоуправления района и другие расходы.</a:t>
            </a:r>
            <a:endParaRPr lang="ru-RU" sz="13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(2,2%),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465,5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399,6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10,4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405,0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214290"/>
            <a:ext cx="8792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районного бюджета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929189" y="559905"/>
          <a:ext cx="4040069" cy="6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5720" y="0"/>
            <a:ext cx="85011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2020 году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71435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образования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142984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муниципальными финансами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44" y="157161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культуры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207167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агропромышленного комплекса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2571744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300037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Информационное общество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630" y="347452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спорта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528" y="3901440"/>
            <a:ext cx="5072098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a:t>
            </a:r>
            <a:endParaRPr lang="ru-RU" sz="11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4465708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Социальная поддержка граждан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44" y="485776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Обеспечение граждан Княгининского муниципального района Нижегородской области доступным и комфортным жильем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44" y="5357826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 Княгининского муниципального района Нижегородской области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6304" y="5751592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Улучшение условий и охраны труда в организациях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5082" y="6218850"/>
            <a:ext cx="5072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Управление муниципальной собственностью Княгининского муниципального района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72066" y="628652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0,2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06" y="1071545"/>
          <a:ext cx="9072593" cy="5643323"/>
        </p:xfrm>
        <a:graphic>
          <a:graphicData uri="http://schemas.openxmlformats.org/drawingml/2006/table">
            <a:tbl>
              <a:tblPr/>
              <a:tblGrid>
                <a:gridCol w="3946695"/>
                <a:gridCol w="1038950"/>
                <a:gridCol w="838670"/>
                <a:gridCol w="816763"/>
                <a:gridCol w="726012"/>
                <a:gridCol w="816763"/>
                <a:gridCol w="888740"/>
              </a:tblGrid>
              <a:tr h="55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379 496,3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424 011,0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476 139,7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112,3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409 977,5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415 646,1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375 439,1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419 872,7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465 561,5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110,9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399 609,6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404 984,2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151 296,6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163 385,0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171 090,7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169 336,3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171 496,0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4 027,7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5 439,4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5 950,9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7 294,6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5 907,1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5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7 954,8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5 487,1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4 991,7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91,0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5 337,9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7 308,1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14 389,9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24 765,7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12 277,4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49,6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567,4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590,8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1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52 273,1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59 476,6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60 022,7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785794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изменится финансирование муниципальных программ в 2020 году</a:t>
            </a:r>
          </a:p>
        </p:txBody>
      </p:sp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714357"/>
          <a:ext cx="8858312" cy="5715040"/>
        </p:xfrm>
        <a:graphic>
          <a:graphicData uri="http://schemas.openxmlformats.org/drawingml/2006/table">
            <a:tbl>
              <a:tblPr/>
              <a:tblGrid>
                <a:gridCol w="3892563"/>
                <a:gridCol w="1006489"/>
                <a:gridCol w="812467"/>
                <a:gridCol w="791246"/>
                <a:gridCol w="703329"/>
                <a:gridCol w="791246"/>
                <a:gridCol w="860972"/>
              </a:tblGrid>
              <a:tr h="1190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"Информационное общество  Княгининского муниципального района Нижегородской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области"</a:t>
                      </a:r>
                      <a:r>
                        <a:rPr lang="en-US" sz="12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2020-2024 годы</a:t>
                      </a:r>
                    </a:p>
                  </a:txBody>
                  <a:tcPr marL="4491" marR="4491" marT="44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31 834,9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34 880,3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30 302,6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86,9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25 826,0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26 023,2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</a:t>
                      </a:r>
                      <a:r>
                        <a:rPr lang="en-US" sz="12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физической культуры и спорта Княгининского муниципального района Нижегородской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на 2020-2024 годы </a:t>
                      </a:r>
                    </a:p>
                  </a:txBody>
                  <a:tcPr marL="4491" marR="4491" marT="44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15 852,4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19 658,9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143,1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22 588,1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22 913,3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агропромышленного комплекса Княгининского муниципального района Нижегородской области" на 2020-2024 годы</a:t>
                      </a:r>
                    </a:p>
                  </a:txBody>
                  <a:tcPr marL="4491" marR="4491" marT="44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32 298,2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40 402,8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40 436,1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100,1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40 056,9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40 069,0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3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муниципальной собственностью Княгининского муниципального района Нижегородской области" на 2020-2024 годы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234,2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247,0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4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предпринимательства Княгининского муниципального района " на 2020-2024 годы</a:t>
                      </a:r>
                    </a:p>
                  </a:txBody>
                  <a:tcPr marL="4491" marR="4491" marT="44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1 163,6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4491" marR="4491" marT="4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742584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214290"/>
          <a:ext cx="8858313" cy="469726"/>
        </p:xfrm>
        <a:graphic>
          <a:graphicData uri="http://schemas.openxmlformats.org/drawingml/2006/table">
            <a:tbl>
              <a:tblPr/>
              <a:tblGrid>
                <a:gridCol w="3892564"/>
                <a:gridCol w="1006490"/>
                <a:gridCol w="812467"/>
                <a:gridCol w="791245"/>
                <a:gridCol w="703329"/>
                <a:gridCol w="791245"/>
                <a:gridCol w="860973"/>
              </a:tblGrid>
              <a:tr h="469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14356"/>
          <a:ext cx="8858311" cy="4969974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150019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безопасности жизни населения Княгининского муниципального района Нижегородской области" на 2020-2024 годы 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12 633,6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7 043,7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35 143,5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498,9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4 774,3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4 941,1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"Управление муниципальными финансами Княгининского муниципального района" на 2020-2024 годы 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52 285,3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64 385,5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75 400,6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63 982,7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65 326,1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"Улучшение условий и охраны труда в организациях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358,4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363,5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372,0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368,8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386,8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94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6263" marR="6263" marT="62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4 057,2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4 138,3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10 578,2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255,6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10 367,9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10 661,9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214282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85984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58016" y="1643050"/>
            <a:ext cx="2143140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72000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171,1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169,3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171,5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643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Княгининского муниципального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472" y="142852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района Нижегородской </a:t>
            </a:r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области» </a:t>
            </a:r>
            <a:r>
              <a:rPr lang="ru-RU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2020-2024 годы</a:t>
            </a:r>
          </a:p>
          <a:p>
            <a:pPr algn="ctr"/>
            <a:endParaRPr lang="ru-RU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4282" y="1785926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- 519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143108" y="1643051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1042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4429124" y="1714488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339 чел.</a:t>
            </a:r>
          </a:p>
          <a:p>
            <a:pPr algn="ctr"/>
            <a:endParaRPr lang="ru-RU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6578" y="1714488"/>
            <a:ext cx="21431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Работники образовательных учреждений</a:t>
            </a:r>
          </a:p>
          <a:p>
            <a:pPr algn="ctr"/>
            <a:endParaRPr lang="ru-RU" sz="16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072098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164,2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2020 году муниципальных учреждений и предоставление субсидий на выполнение муниципальных заданий по оказанию муниципальных услуг (выполнение работ)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6,9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57190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85765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786214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4000528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2019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44195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43372" y="4263107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14 395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29124" y="4572008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15 074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29124" y="4857760"/>
            <a:ext cx="1278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14 919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2000" y="5143512"/>
            <a:ext cx="1268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15 110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27123" y="1215342"/>
          <a:ext cx="8858279" cy="5357851"/>
        </p:xfrm>
        <a:graphic>
          <a:graphicData uri="http://schemas.openxmlformats.org/drawingml/2006/table">
            <a:tbl>
              <a:tblPr/>
              <a:tblGrid>
                <a:gridCol w="3892550"/>
                <a:gridCol w="1006486"/>
                <a:gridCol w="812463"/>
                <a:gridCol w="791242"/>
                <a:gridCol w="703326"/>
                <a:gridCol w="791242"/>
                <a:gridCol w="860970"/>
              </a:tblGrid>
              <a:tr h="73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93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образования Княгининского муниципального района Нижегородской области" на 2020-2024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151 296,6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163 385,0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171 090,7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169 336,0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171 496,0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126 782,1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128 694,7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139 596,9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138 954,6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140 307,0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4 732,3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5 640,4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5 583,3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4 913,3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4 967,8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1 288,8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1 304,8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2 802,8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214,8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2 837,3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2 947,9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16 466,4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24 951,5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20 231,7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19 755,1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20 397,1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450,8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456,4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Патриотическое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воспитание граждан в Княгининском муниципальном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районе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1 567,7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2 328,7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2 397,8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103,0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2 398,0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района Нижегородской области» на 2020-2024 годы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53613042"/>
              </p:ext>
            </p:extLst>
          </p:nvPr>
        </p:nvGraphicFramePr>
        <p:xfrm>
          <a:off x="285720" y="1357298"/>
          <a:ext cx="8643998" cy="4431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798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59%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4807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369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37 %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611779"/>
            <a:ext cx="3507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 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21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5" y="1071546"/>
          <a:ext cx="8786871" cy="5549967"/>
        </p:xfrm>
        <a:graphic>
          <a:graphicData uri="http://schemas.openxmlformats.org/drawingml/2006/table">
            <a:tbl>
              <a:tblPr/>
              <a:tblGrid>
                <a:gridCol w="3788499"/>
                <a:gridCol w="989899"/>
                <a:gridCol w="696594"/>
                <a:gridCol w="831025"/>
                <a:gridCol w="586606"/>
                <a:gridCol w="916572"/>
                <a:gridCol w="977676"/>
              </a:tblGrid>
              <a:tr h="891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4 027,7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5 439,4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5 950,9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7 294,6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5 907,1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2 956,9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3 644,8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4 711,0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4 672,8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4 672,8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3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"Укрепление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института семьи в Княгининском муниципальном районе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876,7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905,7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107,5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2 361,4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973,9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"Социальная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поддержка малоимущих граждан Княгининского муниципального района на газификацию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домовладений"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45,0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"Содействие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занятости населения Княгининского муниципального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района"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105,1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594,0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635" y="6437790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3929066"/>
            <a:ext cx="8786874" cy="27935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357562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"Социальная поддержка граждан Княгининского муниципального района Нижегородской области" на 2020-2024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1785926"/>
            <a:ext cx="628635" cy="1622620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2071677"/>
            <a:ext cx="628635" cy="1332989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56099" y="2643355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349,0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1059" y="2494845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479,0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8826" y="241758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524,0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8809" y="235743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643,0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4926" y="2274703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520,0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83441" y="3914072"/>
          <a:ext cx="8501123" cy="2776726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граждан пожилого возраста, получивших меры социальной поддержки в виде материальной помощи, от общего числа обратившихся за оказанием материальной помощи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2.1.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семей, имеющих детей, и находящихся в трудной жизненной ситуации,  которым оказана материальная помощь, от общего числа обратившихся за оказанием материальной помощи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10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Индикатор 5.1. Количество временно трудоустроенных граждан в возрасте от 14  до 18 лет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71435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13897" y="643690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3" y="1000108"/>
          <a:ext cx="8786875" cy="5500727"/>
        </p:xfrm>
        <a:graphic>
          <a:graphicData uri="http://schemas.openxmlformats.org/drawingml/2006/table">
            <a:tbl>
              <a:tblPr/>
              <a:tblGrid>
                <a:gridCol w="4899516"/>
                <a:gridCol w="777362"/>
                <a:gridCol w="777362"/>
                <a:gridCol w="777362"/>
                <a:gridCol w="777911"/>
                <a:gridCol w="777362"/>
              </a:tblGrid>
              <a:tr h="3404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005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1. Постановление администрации Княгининского муниципального района от 17 марта 2016 года № 666 «О порядке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147,0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300,0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274,0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   в том числе: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marL="0" lvl="1" indent="0" algn="just" hangingPunc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ru-RU" sz="1200" kern="1600" dirty="0" smtClean="0">
                          <a:latin typeface="Times New Roman"/>
                          <a:ea typeface="Times New Roman"/>
                        </a:rPr>
                        <a:t>1.1.Материальная 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помощь семьям с детьми,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1.2. Материальная помощь гражданам пожилого возраста, находящимся в трудной жизненной ситуации 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1.3. Материальная помощь малоимущим гражданам на газификацию домовладений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45,0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180,0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90,0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1.4. Материальная помощь семьям с детьми, проживающих в жилых помещениях с печным отоплением и (или) семей, имеющих детей, находящихся в социально-опасном положении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 2. Решение Земского собрания Княгининского района от 25 декабря 2007 года № 84 « Об утверждении Положения о почетном звании «Заслуженный ветеран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6,0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2.1. Единовременное денежное </a:t>
                      </a:r>
                      <a:r>
                        <a:rPr lang="ru-RU" sz="1200" kern="1600" dirty="0" smtClean="0">
                          <a:latin typeface="Times New Roman"/>
                          <a:ea typeface="Times New Roman"/>
                        </a:rPr>
                        <a:t>вознаграждение </a:t>
                      </a: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гражданам, удостоенным звания «Заслуженный ветеран Княгининского района»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6,0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0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3.Решение Земского  собрания Княгининского района от 29 ноября 2010 года № 80 «Об утверждении Положения о почетном звании «Почетный гражданин Княгининского района»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120,0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3.1. Ежегодные единовременные социальные выплаты Почетным гражданам Княгининского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120,0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5717814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22960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4.Решение Земского собрания Княгининского района от 03 декабря 2013 года №274 «Об утверждении  Положения о порядке назначения, перерасчета, индексации и выплаты пенсии за выслугу лет лицам, замещавшим муниципальные должности и должности муниципальной службы в Княгининском районе»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2726,9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3448,8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4456,8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762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4.1. Ежемесячная доплата к пенсиям лицам, замещавшим муниципальные должности Княгининского района Нижегородской области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2726,9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3448,8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4456,8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51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5. Организация временной занятости несовершеннолетних граждан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105,1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114,9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126,4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0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6. Постановление администрации Княгининского района от 06.09.2017 №1003 «Об утверждении Положения о порядке предоставления субсидии из бюджета Княгининского района Нижегородской области социально-ориентированным некоммерческим организациям»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92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6.1. Финансовая поддержка общественных объединений и организаций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10,0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68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7. Закон Нижегородской области от 03 ноября 2006 года №134-З «О наделении органов местного самоуправления государственными полномочиями по созданию и организации деятельности комиссий по делам несовершеннолетних и защите их прав»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452,9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458,7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b="1" kern="1600">
                          <a:latin typeface="Times New Roman"/>
                          <a:ea typeface="Times New Roman"/>
                        </a:rPr>
                        <a:t>472,0</a:t>
                      </a:r>
                      <a:endParaRPr lang="ru-RU" sz="13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76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7.1. Осуществление полномочий по созданию и  деятельности комиссии по  делам несовершеннолетних и защите их прав Княгининского муниципального района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452,9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458,7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300" kern="1600" dirty="0">
                          <a:latin typeface="Times New Roman"/>
                          <a:ea typeface="Times New Roman"/>
                        </a:rPr>
                        <a:t>472,0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15338" y="6215082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14364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785794"/>
          <a:ext cx="8858313" cy="202439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000108"/>
          <a:ext cx="8858313" cy="5286412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151040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8. Закон Нижегородской области от 06 апреля 2017 года №35-З «О наделении органов местного самоуправления муниципальных районов и городских округов Нижегородской области отдельными  государственными полномочиями по организации и осуществлению деятельности по опеке и попечительству в отношении совершеннолетних граждан»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381,8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387,0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397,9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20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8.1. Осуществление полномочий по организации и осуществлению деятельности по опеке и попечительству в отношении совершеннолетних граждан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381,8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387,0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397,9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734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9. Адаптация социальных объектов для их доступности инвалидам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594,0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49,6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44,0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201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 dirty="0">
                          <a:latin typeface="Times New Roman"/>
                          <a:ea typeface="Times New Roman"/>
                        </a:rPr>
                        <a:t>10. Постановление Правительства Нижегородской области от 07 февраля 2011 года № 57 «Об утверждении Порядка использования бюджетных ассигнований фонда на поддержку территорий»</a:t>
                      </a: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40,0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8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10.1. Оказание материальной помощи Сажиной Татьяне Александровне за счет средств из фонда на поддержку территорий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40,0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93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11. Постановление Правительства Нижегородской области от 23 марта 2007 года №86 «Об утверждении Порядка предоставления материальной помощи гражданам, находящимся в трудной жизненной ситуации, в виде денежных средств»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38,2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6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11.1. Оказание помощи на проведение капитального ремонта жилого помещения инвалидам и ветеранам Великой Отечественной Войны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38,2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endParaRPr lang="ru-RU" sz="1200" kern="1600" dirty="0">
                        <a:latin typeface="Times New Roman"/>
                        <a:ea typeface="Times New Roman"/>
                      </a:endParaRPr>
                    </a:p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2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4971" y="6413043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57166"/>
            <a:ext cx="87154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Бюджетные ассигнования в рамках программы будут направлены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2844" y="1214422"/>
          <a:ext cx="8858313" cy="48768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0243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kern="1600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2018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>
                          <a:latin typeface="Times New Roman"/>
                          <a:ea typeface="Times New Roman"/>
                        </a:rPr>
                        <a:t>2021 год</a:t>
                      </a:r>
                      <a:endParaRPr lang="ru-RU" sz="16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8224" y="1688570"/>
          <a:ext cx="8858313" cy="3929090"/>
        </p:xfrm>
        <a:graphic>
          <a:graphicData uri="http://schemas.openxmlformats.org/drawingml/2006/table">
            <a:tbl>
              <a:tblPr/>
              <a:tblGrid>
                <a:gridCol w="4939350"/>
                <a:gridCol w="783682"/>
                <a:gridCol w="783682"/>
                <a:gridCol w="783682"/>
                <a:gridCol w="784235"/>
                <a:gridCol w="783682"/>
              </a:tblGrid>
              <a:tr h="2357455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</a:pPr>
                      <a:r>
                        <a:rPr lang="ru-RU" sz="1600" b="1" kern="1600" dirty="0">
                          <a:latin typeface="Times New Roman"/>
                          <a:ea typeface="Times New Roman"/>
                        </a:rPr>
                        <a:t>12. Постановление Правительства Нижегородской области от 21 февраля 2013 г. №101 «Об утверждении положения о порядке предоставления субсидий бюджетам муниципальных районов (городских округов) на приобретение жилых помещений для предоставления гражданам, утратившим жилые помещения в результате пожара, по договорам социального найма»</a:t>
                      </a:r>
                      <a:endParaRPr lang="ru-RU" sz="16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 dirty="0" smtClean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1 387,5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726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</a:pPr>
                      <a:r>
                        <a:rPr lang="ru-RU" sz="1600" kern="1600" dirty="0">
                          <a:latin typeface="Times New Roman"/>
                          <a:ea typeface="Times New Roman"/>
                        </a:rPr>
                        <a:t>12.1. Приобретение жилых помещений для предоставления гражданам, утратившим жилые помещения в результате пожара, по договорам социального найма</a:t>
                      </a: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1 387,5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hangingPunct="0">
                        <a:spcAft>
                          <a:spcPts val="60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4 027,7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5 439,4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5 950,9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>
                          <a:latin typeface="Times New Roman"/>
                          <a:ea typeface="Times New Roman"/>
                        </a:rPr>
                        <a:t>7 294,6</a:t>
                      </a:r>
                      <a:endParaRPr lang="ru-RU" sz="1400" kern="160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latin typeface="Times New Roman"/>
                          <a:ea typeface="Times New Roman"/>
                        </a:rPr>
                        <a:t>5 907,1</a:t>
                      </a:r>
                      <a:endParaRPr lang="ru-RU" sz="1400" kern="1600" dirty="0">
                        <a:latin typeface="Times New Roman"/>
                        <a:ea typeface="Times New Roman"/>
                      </a:endParaRPr>
                    </a:p>
                  </a:txBody>
                  <a:tcPr marL="41097" marR="4109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214283" y="5929331"/>
            <a:ext cx="8643998" cy="57150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проведение ремонта жилых помещений, собственниками которых являются дети-сироты и дети, оставшихся без попечения родителей: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  – 110,6 тысяч рублей.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4 991,7 тысяч рублей; 2021 год  – 5 337,9 тысяч рублей, 2022 год  – 7 308,1тысяч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714752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 предоставление социальных выплат на обеспечение жильем молодых семей  и на компенсацию процентной ставки молодым семьям, взявшим ипотечные кредиты: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856,4 тысяч рублей;  2021 год  – 1 092 тысяч рублей;  2022 год  – 1 080,5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50057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  – 4 135,3 тысяч рублей;  2021 год  – 4 135,3 тысяч рублей;  2022 год  – 4 135,3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282" y="5143512"/>
            <a:ext cx="8643999" cy="642942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жильём отдельных категорий граждан, установленных федеральными законами от 12 января 1995 года № 5-ФЗ «О ветеранах», от 24 ноября 1995 года № 181-ФЗ «О социальной защите  инвалидов в Российской Федерации»  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  – 2 092,3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района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района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1142984"/>
          <a:ext cx="8786875" cy="5429288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799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 Обеспечение граждан  Княгининского муниципального района Нижегородской области доступным и комфортным жильем"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7 954,8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5 487,1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4 991,7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91,0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5 337,9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7 308,1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7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623,2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1 370,5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856,4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62,5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1 092,0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1 080,5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"Выполнение государственных обязательств по обеспечению жильем отдельных категорий граждан, установленных законодательством Нижегородской области"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4 401,6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934,4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2 092,3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2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районе Нижегородской области" на 2020-2024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2 930,0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3 182,2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4 135,3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4 245,9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4 135,3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 района Нижегородской области доступным и комфортным жильем"на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"Обеспечение граждан Княгининского муниципального района Нижегородской области доступным и комфортным жильем"на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2020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643050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2019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440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470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571744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644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района.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населения Княгининского муниципального района Нижегородской области качественными услугами в сфере жилищно-коммунального хозяйства и транспортного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района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района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4049" y="2599981"/>
          <a:ext cx="8882081" cy="3829416"/>
        </p:xfrm>
        <a:graphic>
          <a:graphicData uri="http://schemas.openxmlformats.org/drawingml/2006/table">
            <a:tbl>
              <a:tblPr/>
              <a:tblGrid>
                <a:gridCol w="3792624"/>
                <a:gridCol w="990976"/>
                <a:gridCol w="770760"/>
                <a:gridCol w="831930"/>
                <a:gridCol w="599479"/>
                <a:gridCol w="917570"/>
                <a:gridCol w="978742"/>
              </a:tblGrid>
              <a:tr h="675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"Обеспечение 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обслуживания" 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14 389,9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24 765,7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12 277,4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49,6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567,4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590,8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системы инженерной  инфраструктуры и жилищно-коммунального хозяйства Княгининского муниципального района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2 575,2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10 200,4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3 409,8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Подпрограмма 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"Развитие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пассажирских перевозок в Княгининском муниципальном районе Нижегородской 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1 369,3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4 033,6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7 008,4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173,8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8148" y="2285992"/>
            <a:ext cx="11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населения Княгининского муниципального района Нижегородской области качественными услугами в сфере жилищно-коммунального хозяйства и транспортного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обслуживания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1071546"/>
          <a:ext cx="8501121" cy="646378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535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2019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1714488"/>
          <a:ext cx="8501121" cy="3786214"/>
        </p:xfrm>
        <a:graphic>
          <a:graphicData uri="http://schemas.openxmlformats.org/drawingml/2006/table">
            <a:tbl>
              <a:tblPr/>
              <a:tblGrid>
                <a:gridCol w="3629955"/>
                <a:gridCol w="948472"/>
                <a:gridCol w="737701"/>
                <a:gridCol w="796248"/>
                <a:gridCol w="573767"/>
                <a:gridCol w="878215"/>
                <a:gridCol w="936763"/>
              </a:tblGrid>
              <a:tr h="20307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Подпрограмма "Формирование комфортной городской  среды и обустройство мест массового отдыха на территории  Княгининского муниципального района Нижегородской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области"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10 425,1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8 073,3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547,1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570,5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44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2 458,4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1 312,1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53,4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0296" y="1421176"/>
          <a:ext cx="8997246" cy="5052063"/>
        </p:xfrm>
        <a:graphic>
          <a:graphicData uri="http://schemas.openxmlformats.org/drawingml/2006/table">
            <a:tbl>
              <a:tblPr/>
              <a:tblGrid>
                <a:gridCol w="5120481"/>
                <a:gridCol w="955823"/>
                <a:gridCol w="546185"/>
                <a:gridCol w="546185"/>
                <a:gridCol w="546185"/>
                <a:gridCol w="546185"/>
                <a:gridCol w="736202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работы муниципальной бани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 выполнения возмещения убытков МУП «Княгининское ЖКХ», полученных в результате обслуживания населения пассажирским автотранспортом от запланированной суммы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приобретенных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контейнеров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071546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обслуживания»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 и молодежной политики администрации Княгининского  муниципального района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района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района.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района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5003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928670"/>
            <a:ext cx="6744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одного жителя района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2018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ед.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3764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3770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3996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4116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97,4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66,6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1571604" y="1142984"/>
          <a:ext cx="6429420" cy="288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2018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9714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506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музея, посещений на 1 жителя в год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563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566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35,1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туристических 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68,3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5564" marR="2556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культуры, молодежной политики и туризма Княгининского муниципального района Нижегородской области» 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культуры, молодежной политики и туризма Княгининского муниципального района Нижегородской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214422"/>
          <a:ext cx="8858311" cy="5214974"/>
        </p:xfrm>
        <a:graphic>
          <a:graphicData uri="http://schemas.openxmlformats.org/drawingml/2006/table">
            <a:tbl>
              <a:tblPr/>
              <a:tblGrid>
                <a:gridCol w="3798170"/>
                <a:gridCol w="992424"/>
                <a:gridCol w="747382"/>
                <a:gridCol w="833146"/>
                <a:gridCol w="588104"/>
                <a:gridCol w="918912"/>
                <a:gridCol w="980173"/>
              </a:tblGrid>
              <a:tr h="819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84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"Развитие культуры, молодежной политики и туризма Княгининского муниципального района Нижегородской области" на 2020-2024 годы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52 273,1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53 813,8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60 059,5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59 476,6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60 022,7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34 873,3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35 077,9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38 588,3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37 767,6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37 735,7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4 794,1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5 474,9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5 988,0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109,4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6 065,0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6 110,0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0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185,7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90,0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135,6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16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"Финансовое и хозяйственное обеспечение деятельности учреждений культуры Княгининского муниципального района"</a:t>
                      </a:r>
                    </a:p>
                  </a:txBody>
                  <a:tcPr marL="6324" marR="6324" marT="63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11 812,7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12 422,0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14 172,9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114,1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14 333,7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14 866,7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689,0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735,0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158,1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1 162,3</a:t>
                      </a:r>
                    </a:p>
                  </a:txBody>
                  <a:tcPr marL="6324" marR="6324" marT="63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Стрелка вниз 11"/>
          <p:cNvSpPr/>
          <p:nvPr/>
        </p:nvSpPr>
        <p:spPr>
          <a:xfrm>
            <a:off x="1500166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5720" y="4071942"/>
            <a:ext cx="3071835" cy="169277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рамках программы поселениям Княгининского муниципального района будут предоставляться межбюджетные трансферты на выполнение собственных и передаваемых полномочий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57,5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 – 52,9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 – 53,8 млн.рублей.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7072330" y="3714752"/>
            <a:ext cx="428628" cy="357190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86182" y="4071942"/>
            <a:ext cx="5214975" cy="23083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Многофункциональный центр предоставления государственных и муниципальных услуг на территории Княгининского района Нижегородской области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сумме: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2020 год – 1,5 млн.рублей. С 1 апреля 2020 года учреждение передается на областной бюджет.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2020 год – 4,0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-2021 год – 3,6 млн.рублей.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-2022 год – 3,8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64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142852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8596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14678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00760" y="571480"/>
            <a:ext cx="2714644" cy="3214710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71472" y="3214686"/>
            <a:ext cx="8017491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357158" y="1500174"/>
            <a:ext cx="27860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муниципальными финансами Княгининского муниципального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района"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2020-2024 годы:  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75,4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64,0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65,3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3240" y="1428736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муниципальной собственностью Княгининского муниципального района Нижегородской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области"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2020 год – 0,2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000760" y="1428736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" Информационное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общество Княгининского муниципального района Нижегородской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области"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2020-2024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2020 год – 30,3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год – 25,8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 год – 26,0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0430" y="3286124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3214686"/>
          <a:ext cx="8643998" cy="3407187"/>
        </p:xfrm>
        <a:graphic>
          <a:graphicData uri="http://schemas.openxmlformats.org/drawingml/2006/table">
            <a:tbl>
              <a:tblPr/>
              <a:tblGrid>
                <a:gridCol w="3699882"/>
                <a:gridCol w="966744"/>
                <a:gridCol w="742960"/>
                <a:gridCol w="811587"/>
                <a:gridCol w="572885"/>
                <a:gridCol w="895133"/>
                <a:gridCol w="954807"/>
              </a:tblGrid>
              <a:tr h="81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2018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2019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2020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2019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района Нижегородской области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Развитие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физической культуры и спорта Княгининского муниципального района Нижегородской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области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на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2020-2024 годы 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15 852,4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19 658,9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28 125,9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143,1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22 588,1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22 913,3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15 170,9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18 932,4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26 961,0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142,4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21 423,2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21 748,4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681,5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726,5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160,3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1 164,9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3" y="1357299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2020-2024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района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района Нижегородской области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"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2020-2024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55512"/>
              </p:ext>
            </p:extLst>
          </p:nvPr>
        </p:nvGraphicFramePr>
        <p:xfrm>
          <a:off x="357158" y="1214422"/>
          <a:ext cx="8462176" cy="21779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6046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738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9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Занимающиеся в ДЮСШ, общая численность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749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2018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1373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1732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2478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1990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«Развитие физической культуры и  спорта Княгининского муниципального района Нижегородской области» на 2020-2024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2020-2024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 муниципального района.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района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муниципального района Нижегородской области» на 2020-2024 годы»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57159" y="2552871"/>
          <a:ext cx="8583816" cy="4071967"/>
        </p:xfrm>
        <a:graphic>
          <a:graphicData uri="http://schemas.openxmlformats.org/drawingml/2006/table">
            <a:tbl>
              <a:tblPr/>
              <a:tblGrid>
                <a:gridCol w="3665266"/>
                <a:gridCol w="957699"/>
                <a:gridCol w="756699"/>
                <a:gridCol w="803993"/>
                <a:gridCol w="546870"/>
                <a:gridCol w="907413"/>
                <a:gridCol w="945876"/>
              </a:tblGrid>
              <a:tr h="585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к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Прогноз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2022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7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Муниципальная программа Княгининского района Нижегородской области "Развитие агропромышленного комплекса Княгининского района Нижегородской области" на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2020-2024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32 298,2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40 402,8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40 436,1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100,1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40 056,9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40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069,0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0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"Развитие сельского хозяйства, пищевой и перерабатывающей промышленности Княгининского района Нижегородской области" до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года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27 541,6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34 762,3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35 217,6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35 322,9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335,0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9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"Эпизоотическое благополучие Княгининского района Нижегородской области до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года"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191,8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5 504,8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5 080,0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92,3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4 595,5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4 595,5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142852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района Нижегородской области «Развитие агропромышленного комплекса Княгининского района Нижегородской области» на 2020-2024 годы»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77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8" y="2000240"/>
            <a:ext cx="769849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3560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097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3563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214554"/>
            <a:ext cx="714380" cy="905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3529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181225"/>
            <a:ext cx="714380" cy="9312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3530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150459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22460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20950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884 478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1 390 000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905 464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977 735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1" name="Овал 20"/>
          <p:cNvSpPr/>
          <p:nvPr/>
        </p:nvSpPr>
        <p:spPr>
          <a:xfrm>
            <a:off x="8286776" y="6643686"/>
            <a:ext cx="571504" cy="21431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742584"/>
            <a:ext cx="3449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Сколько средств в бюджетах поселений распределено в рамках муниципальных программ на 2020 год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1000108"/>
            <a:ext cx="8572560" cy="5715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муниципальных программ поселений Княгининского района  -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110,2 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4" y="1643050"/>
            <a:ext cx="2214578" cy="214314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поддержка граждан города Княгинино Княгининского района Нижегородской области на 2020-2024 годы </a:t>
            </a:r>
          </a:p>
          <a:p>
            <a:pPr lvl="0" algn="ct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млн.рублей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214818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благоустройства территорий поселений Княгининского муниципального района–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21,6 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72264" y="4143380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жизни населения поселений Княгининского муниципального района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51,3 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928926" y="3643290"/>
            <a:ext cx="3571900" cy="3214710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 на территории города Княгинино Княгининского района Нижегородской области</a:t>
            </a:r>
          </a:p>
          <a:p>
            <a:pPr lvl="0"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2020-2024 годы . (предоставление субсидии МАУ "ФОК "Молодежный")</a:t>
            </a:r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36,1 млн.рублей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64" y="1643050"/>
            <a:ext cx="2357454" cy="207170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на территории поселений Княгининского муниципального района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 млн.рублей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28926" y="1857364"/>
            <a:ext cx="3500462" cy="164307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современной городской среды на территории  города Княгинино Княгининского района Нижегородской области на 2018-2024 годы</a:t>
            </a:r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0,6 млн.рублей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071934" y="1857364"/>
            <a:ext cx="978408" cy="71438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Схема 21"/>
          <p:cNvGraphicFramePr/>
          <p:nvPr/>
        </p:nvGraphicFramePr>
        <p:xfrm>
          <a:off x="5143504" y="1571612"/>
          <a:ext cx="321471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Овал 24"/>
          <p:cNvSpPr/>
          <p:nvPr/>
        </p:nvSpPr>
        <p:spPr>
          <a:xfrm>
            <a:off x="1500166" y="3357562"/>
            <a:ext cx="6215106" cy="2571768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на содержание и ремонт автомобильных дорог в 2020 году предусмотрены в сумме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36 133,7 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7224" y="21429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формируются и используются средства дорожного фонда поселений Княгининского 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14348" y="1571612"/>
            <a:ext cx="3214712" cy="1141891"/>
            <a:chOff x="0" y="0"/>
            <a:chExt cx="3214712" cy="1141891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0"/>
              <a:ext cx="3214712" cy="114189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743" y="55743"/>
              <a:ext cx="3103226" cy="10304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>
                <a:lnSpc>
                  <a:spcPct val="300000"/>
                </a:lnSpc>
              </a:pP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</a:p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3071802" y="1857364"/>
          <a:ext cx="235745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214282" y="4143380"/>
          <a:ext cx="214314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57157" y="1214428"/>
            <a:ext cx="4214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Структура финансовой помощи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2020 году, 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86451" y="1214425"/>
            <a:ext cx="3214712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Собственные доходы  бюджетов поселений  в 2020 году в расчете на 1 жителя (рублей)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3042" y="142852"/>
            <a:ext cx="571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помощь бюджетам поселений на исполнение собственных полномочий</a:t>
            </a:r>
          </a:p>
          <a:p>
            <a:pPr algn="ctr"/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572132" y="2214554"/>
          <a:ext cx="34290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-642974" y="16430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14422"/>
            <a:ext cx="8143925" cy="100013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– долговые обязательства бюджета, выраженные в валюте Российской Федерации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496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районного бюджета в 2020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000108"/>
            <a:ext cx="8572560" cy="1571636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01700"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2019 году  министерством финансов Нижегородской области реализован проект  участия населения в модельном бюджете территории «Вам решать».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цель проекта – рост уровня доверия населения к государственным органам исполнительной власти Нижегородской области посредством прямого участия граждан в распределении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Региональный проект инициативного бюджетирования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«ВАМ РЕШАТЬ!»</a:t>
            </a:r>
          </a:p>
        </p:txBody>
      </p:sp>
      <p:pic>
        <p:nvPicPr>
          <p:cNvPr id="1027" name="Picture 3" descr="C:\Users\1\Desktop\Новая папка\Безымянный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071546"/>
            <a:ext cx="857256" cy="7645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596" y="2714620"/>
            <a:ext cx="3929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 заявки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реализацию общественно-значимых проектов было предоставлено органами местного самоуправления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 проекта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победили по результатам голосования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714620"/>
            <a:ext cx="44291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2043 жителя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Княгининского муниципального района приняли участие в голосовании за проекты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 млн.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будет направлено в 2020 году на реализацию общественно значимых  проектов, отобранных по результатам голосования: </a:t>
            </a:r>
          </a:p>
          <a:p>
            <a:pPr algn="ctr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Создание веревочного парка на территории ООЦ «Гремячий»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4200 тыс. рублей</a:t>
            </a:r>
          </a:p>
          <a:p>
            <a:pPr algn="ctr">
              <a:buFontTx/>
              <a:buChar char="-"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«Ваш подвиг отчизну славит!» - ремонт мемориала воинам павшим в Великой Отечественной войне 1941-1945 г.г. в городе Княгинино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5317,4 тыс. рублей</a:t>
            </a:r>
          </a:p>
          <a:p>
            <a:pPr algn="ctr">
              <a:buFontTx/>
              <a:buChar char="-"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«Там, где живет душа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Ананья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!» (ремонт Ананьевского сельского Дома культуры )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482,6 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357694"/>
            <a:ext cx="3929090" cy="1643074"/>
          </a:xfrm>
          <a:prstGeom prst="rect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Ознакомиться с проектами, победившими в голосовании можно на сайте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«Бюджет для граждан Нижегородской области»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района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http://admknyaginino.ru/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района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3038" indent="-17303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11779"/>
            <a:ext cx="34788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по проекту решения «О районном бюджете» 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21340</TotalTime>
  <Words>10979</Words>
  <Application>Microsoft Office PowerPoint</Application>
  <PresentationFormat>Экран (4:3)</PresentationFormat>
  <Paragraphs>3052</Paragraphs>
  <Slides>75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Консолидированный бюджет  Княгининского муниципального района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2411</cp:revision>
  <cp:lastPrinted>2016-12-14T04:02:41Z</cp:lastPrinted>
  <dcterms:created xsi:type="dcterms:W3CDTF">2013-11-18T11:27:07Z</dcterms:created>
  <dcterms:modified xsi:type="dcterms:W3CDTF">2020-04-09T08:33:54Z</dcterms:modified>
</cp:coreProperties>
</file>